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5" r:id="rId5"/>
  </p:sldMasterIdLst>
  <p:notesMasterIdLst>
    <p:notesMasterId r:id="rId34"/>
  </p:notesMasterIdLst>
  <p:sldIdLst>
    <p:sldId id="284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73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1D6731-4FE9-42E5-A917-0847CDF86CBD}" v="2" dt="2020-10-29T19:15:58.6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051" autoAdjust="0"/>
  </p:normalViewPr>
  <p:slideViewPr>
    <p:cSldViewPr snapToGrid="0">
      <p:cViewPr varScale="1">
        <p:scale>
          <a:sx n="122" d="100"/>
          <a:sy n="122" d="100"/>
        </p:scale>
        <p:origin x="11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03DE57-0501-40B1-AA4D-6E8047153BD4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B8C8A-4CE9-4731-AD74-EF103CEF01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868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Zilla Slab" pitchFamily="2" charset="0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Zilla Slab" pitchFamily="2" charset="0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B8C8A-4CE9-4731-AD74-EF103CEF01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82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Zilla Slab" pitchFamily="2" charset="0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Zilla Slab" pitchFamily="2" charset="0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B8C8A-4CE9-4731-AD74-EF103CEF01C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913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D5BB-23F2-4937-8B0F-06F39295B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A650DD-E738-441A-8FCC-DE40EB99F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4D91-5345-45B4-947A-F33F10B67487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901246-2E41-418B-A8F4-61013D59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E30F85-A7FB-47E9-B17B-0E59C9867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57EB-E59F-4BC0-A666-BF82BB1B0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47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1E3E4-C06E-45E9-82A2-83C7E553B7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082341-A5D0-45B4-833A-FBEFCFAF6E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AB083-06F8-4D73-AB50-E133799AF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791E2-D02C-46D9-BB84-9B32707F2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1BCD88-8402-4B10-BC86-1554AF2CE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668539"/>
      </p:ext>
    </p:extLst>
  </p:cSld>
  <p:clrMapOvr>
    <a:masterClrMapping/>
  </p:clrMapOvr>
  <p:transition advClick="0" advTm="6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5DB40-E785-40E1-BD1E-50F3A8786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633D0-B204-417C-9C31-BC3E8A782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040E0-9755-4AE1-B190-DCD5A741A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BB368-783E-4546-9BDC-90E795E29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F6CA9-30CE-4204-BE89-AF38578F0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77858"/>
      </p:ext>
    </p:extLst>
  </p:cSld>
  <p:clrMapOvr>
    <a:masterClrMapping/>
  </p:clrMapOvr>
  <p:transition advClick="0" advTm="6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B2BB9-E0FB-4A30-9BF7-55A463C7D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9F60D5-6A5A-4C0B-B989-B7704D7D2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67946-5B5C-44C3-BF53-0DB81D52B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964FC-9CA2-49A0-9EEC-503188BB6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0326AF-966F-4BBE-B8CF-4730A981A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955544"/>
      </p:ext>
    </p:extLst>
  </p:cSld>
  <p:clrMapOvr>
    <a:masterClrMapping/>
  </p:clrMapOvr>
  <p:transition advClick="0" advTm="6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51643-3B9F-4859-AD1D-4EE5FDD95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3B21D-63BF-4C66-8F43-311A1A67F7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40F666-DEEB-46E9-B242-2A68AE108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9CED3B-63E7-4DA5-B42A-520CB7C1A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A4CCAB-2BC8-443C-9AEA-EDBA9E974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31B944-3477-4E43-97CE-210C1ED3F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791941"/>
      </p:ext>
    </p:extLst>
  </p:cSld>
  <p:clrMapOvr>
    <a:masterClrMapping/>
  </p:clrMapOvr>
  <p:transition advClick="0" advTm="6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C3F60-4D3F-4C47-B88D-06E4DE6B5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418C9F-EC99-4112-8FEB-D56A2DEED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A9BCA-E6C9-48D5-8488-9A8644AF7B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CC7E17-F408-4ACE-87B7-9EF4193CFE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1A9504-6FC2-4AC8-BA9B-1CD071531B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695406-8076-4660-84FB-4C5FC55BA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1C715D-FBA9-4AF8-B4E2-E54F8FD7F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277E09-5509-4094-B4F7-B36246C64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898310"/>
      </p:ext>
    </p:extLst>
  </p:cSld>
  <p:clrMapOvr>
    <a:masterClrMapping/>
  </p:clrMapOvr>
  <p:transition advClick="0" advTm="6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46763-F00A-4FDA-AD0A-C82D1C545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6E4BCB-61E5-4D2E-8F44-1345C6AB4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AC0E0C-8C21-4366-8DCC-BCE2B7FE5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50EF5E-F146-4B97-ADD6-875EFD8EF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971272"/>
      </p:ext>
    </p:extLst>
  </p:cSld>
  <p:clrMapOvr>
    <a:masterClrMapping/>
  </p:clrMapOvr>
  <p:transition advClick="0" advTm="6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AA8FFC-406C-499C-8D2E-C837676F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1204CA-CA8E-45C0-B949-7EC782EF6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E07C3A-9C7E-4205-90D2-E03685309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206580"/>
      </p:ext>
    </p:extLst>
  </p:cSld>
  <p:clrMapOvr>
    <a:masterClrMapping/>
  </p:clrMapOvr>
  <p:transition advClick="0" advTm="6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B5642-CEEA-43C2-805E-275A0C6C7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69DAD-647C-440E-985C-4B7B58AD4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CD1DDA-5F7F-4926-A3D8-0806EDF3A4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EB7BAC-4CEE-4DD0-81B5-198CEB7D9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73546-09D3-4E3E-9FF4-6B74B8800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1AFB4-3B45-4C75-862F-49C757E76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78257"/>
      </p:ext>
    </p:extLst>
  </p:cSld>
  <p:clrMapOvr>
    <a:masterClrMapping/>
  </p:clrMapOvr>
  <p:transition advClick="0" advTm="6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C645C-E7DA-4B03-9BB2-88E31C551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D37237-32F8-4BDB-A778-AF90B517C5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19C94-D437-4E08-8D1F-5055BF2D7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943900-30A9-448A-B7DB-5722C8097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1FB9DF-838E-484D-A8B3-31E038AF6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C496E-972A-4B6B-8D18-F445A08EA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488640"/>
      </p:ext>
    </p:extLst>
  </p:cSld>
  <p:clrMapOvr>
    <a:masterClrMapping/>
  </p:clrMapOvr>
  <p:transition advClick="0" advTm="6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D6925-A825-422C-8910-165284654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0ECF3-926D-4312-B556-591B97CC1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BBCDB-A899-4498-BFCF-B99C7C58A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A782D-7CF2-4D30-AF70-57180C688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AC545-2156-4511-9F73-A02FCB80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761682"/>
      </p:ext>
    </p:extLst>
  </p:cSld>
  <p:clrMapOvr>
    <a:masterClrMapping/>
  </p:clrMapOvr>
  <p:transition advClick="0" advTm="6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656991-39FA-426E-BD19-9EFB2524C9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93982A-F011-4449-BD2E-B066140A6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83F3B-B7D2-4097-B14C-254949911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FB3D4-5D64-46C8-8910-B18FA3525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1B3F2-BCAB-4EB6-BEC0-C8EE37022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761547"/>
      </p:ext>
    </p:extLst>
  </p:cSld>
  <p:clrMapOvr>
    <a:masterClrMapping/>
  </p:clrMapOvr>
  <p:transition advClick="0" advTm="600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8AB934-CF90-4C41-A991-2969F620E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74C55C-0EFE-4161-88CF-8281348A5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66082-8931-46B0-95AE-631B045F8C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D4D91-5345-45B4-947A-F33F10B67487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96E76-F7CA-4B01-B2AC-8EA2A9EE29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AF7AD-7979-4518-B769-BE5908B4AC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657EB-E59F-4BC0-A666-BF82BB1B0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611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CD6029-1596-4595-A794-B74C7D702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0AA6E-E6BA-4152-9C2F-B988C1C05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1B02F-6316-4280-AC03-4F15825EB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C558F-1CE5-4798-935C-6E56B179B31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ABF83-C07B-4BA4-B2FD-186288ACFC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ECEC2-AEBE-490A-B5AE-A80E20D937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763F8-30DE-4662-BAD5-78C10A0B76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8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ransition advClick="0" advTm="600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AA99CACA-29DF-4B9A-9862-17FD58583F6C}"/>
              </a:ext>
            </a:extLst>
          </p:cNvPr>
          <p:cNvSpPr txBox="1">
            <a:spLocks/>
          </p:cNvSpPr>
          <p:nvPr/>
        </p:nvSpPr>
        <p:spPr>
          <a:xfrm>
            <a:off x="1524000" y="5277934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spc="100" baseline="0">
                <a:solidFill>
                  <a:schemeClr val="tx1"/>
                </a:solidFill>
                <a:latin typeface="Saira ExtraCondensed" panose="00000508000000000000" pitchFamily="2" charset="0"/>
                <a:ea typeface="Zilla Slab" pitchFamily="2" charset="77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Zilla Slab" pitchFamily="2" charset="77"/>
                <a:ea typeface="Zilla Slab" pitchFamily="2" charset="77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Zilla Slab" pitchFamily="2" charset="77"/>
                <a:ea typeface="Zilla Slab" pitchFamily="2" charset="77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Zilla Slab" pitchFamily="2" charset="77"/>
                <a:ea typeface="Zilla Slab" pitchFamily="2" charset="77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Zilla Slab" pitchFamily="2" charset="77"/>
                <a:ea typeface="Zilla Slab" pitchFamily="2" charset="77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100" normalizeH="0" baseline="0" noProof="0" dirty="0">
                <a:ln>
                  <a:noFill/>
                </a:ln>
                <a:solidFill>
                  <a:srgbClr val="1D4F91"/>
                </a:solidFill>
                <a:effectLst/>
                <a:highlight>
                  <a:srgbClr val="FFFF00"/>
                </a:highlight>
                <a:uLnTx/>
                <a:uFillTx/>
                <a:latin typeface="Saira ExtraCondensed" panose="00000508000000000000" pitchFamily="2" charset="0"/>
                <a:ea typeface="Zilla Slab" pitchFamily="2" charset="77"/>
                <a:cs typeface="+mn-cs"/>
              </a:rPr>
              <a:t>{</a:t>
            </a:r>
            <a:r>
              <a:rPr kumimoji="0" lang="en-US" sz="2000" b="1" i="0" u="none" strike="noStrike" kern="1200" cap="none" spc="100" normalizeH="0" baseline="0" noProof="0" dirty="0">
                <a:ln>
                  <a:noFill/>
                </a:ln>
                <a:solidFill>
                  <a:srgbClr val="1D4F91"/>
                </a:solidFill>
                <a:effectLst/>
                <a:highlight>
                  <a:srgbClr val="FFFF00"/>
                </a:highlight>
                <a:uLnTx/>
                <a:uFillTx/>
                <a:latin typeface="Saira ExtraCondensed" panose="00000508000000000000" pitchFamily="2" charset="0"/>
                <a:ea typeface="Zilla Slab" pitchFamily="2" charset="77"/>
                <a:cs typeface="+mn-cs"/>
              </a:rPr>
              <a:t>NAME}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100" normalizeH="0" baseline="0" noProof="0" dirty="0">
                <a:ln>
                  <a:noFill/>
                </a:ln>
                <a:solidFill>
                  <a:srgbClr val="1D4F91"/>
                </a:solidFill>
                <a:effectLst/>
                <a:highlight>
                  <a:srgbClr val="FFFF00"/>
                </a:highlight>
                <a:uLnTx/>
                <a:uFillTx/>
                <a:latin typeface="Saira ExtraCondensed" panose="00000508000000000000" pitchFamily="2" charset="0"/>
                <a:ea typeface="Zilla Slab" pitchFamily="2" charset="77"/>
                <a:cs typeface="+mn-cs"/>
              </a:rPr>
              <a:t>{COMPANY}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100" normalizeH="0" baseline="0" noProof="0" dirty="0">
                <a:ln>
                  <a:noFill/>
                </a:ln>
                <a:solidFill>
                  <a:srgbClr val="1D4F91"/>
                </a:solidFill>
                <a:effectLst/>
                <a:highlight>
                  <a:srgbClr val="FFFF00"/>
                </a:highlight>
                <a:uLnTx/>
                <a:uFillTx/>
                <a:latin typeface="Saira ExtraCondensed" panose="00000508000000000000" pitchFamily="2" charset="0"/>
                <a:ea typeface="Zilla Slab" pitchFamily="2" charset="77"/>
                <a:cs typeface="+mn-cs"/>
              </a:rPr>
              <a:t>{DATE}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92FF433-4906-44F6-8FED-FC1ED0D2F00F}"/>
              </a:ext>
            </a:extLst>
          </p:cNvPr>
          <p:cNvSpPr txBox="1">
            <a:spLocks/>
          </p:cNvSpPr>
          <p:nvPr/>
        </p:nvSpPr>
        <p:spPr>
          <a:xfrm>
            <a:off x="491445" y="3124008"/>
            <a:ext cx="11209108" cy="15027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spc="500" baseline="0">
                <a:solidFill>
                  <a:schemeClr val="tx1"/>
                </a:solidFill>
                <a:latin typeface="Saira ExtraCondensed Light" pitchFamily="2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500" normalizeH="0" baseline="0" noProof="0" dirty="0">
                <a:ln>
                  <a:noFill/>
                </a:ln>
                <a:solidFill>
                  <a:srgbClr val="1D4F91"/>
                </a:solidFill>
                <a:effectLst/>
                <a:uLnTx/>
                <a:uFillTx/>
                <a:latin typeface="Saira ExtraCondensed Light" pitchFamily="2" charset="77"/>
                <a:ea typeface="+mj-ea"/>
                <a:cs typeface="+mj-cs"/>
              </a:rPr>
              <a:t>MONEY MANAGEMENT 101: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500" normalizeH="0" baseline="0" noProof="0" dirty="0">
                <a:ln>
                  <a:noFill/>
                </a:ln>
                <a:solidFill>
                  <a:srgbClr val="1D4F91"/>
                </a:solidFill>
                <a:effectLst/>
                <a:uLnTx/>
                <a:uFillTx/>
                <a:latin typeface="Saira ExtraCondensed Light" pitchFamily="2" charset="77"/>
                <a:ea typeface="+mj-ea"/>
                <a:cs typeface="+mj-cs"/>
              </a:rPr>
              <a:t>A GUIDE TO FINANCIAL BASICS FOR STUDENTS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002F87-2BBC-4351-B37D-00CADD1606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1050" y="-224779"/>
            <a:ext cx="4369899" cy="265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317690"/>
      </p:ext>
    </p:extLst>
  </p:cSld>
  <p:clrMapOvr>
    <a:masterClrMapping/>
  </p:clrMapOvr>
  <p:transition advClick="0" advTm="6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259A36B-6611-4D85-980E-2B8E9FDA5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AA4060-700D-4068-8C7B-0E40AF41E9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5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8E6D820-3186-4F00-9318-DC438A218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PAYCHECK AND SAVINGS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28C414-A09B-4E9F-9AB0-EF01B6D539A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191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7D0D380-0563-49BB-802C-407276DE7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 A SAVVY SHOPPER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FD1D25-DACA-4C63-8FB5-42C772CB5A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577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BF6B0D0-70E4-4049-B922-C0068F8EC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EE8198-44A0-4F86-8D43-ACCBD79A6F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448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BEB3E3E-B9FC-406A-97C5-EB17ED581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UNDERSTANDING TAXES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EDB04C-B63E-4DBB-9DFE-61BF962BA7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052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07AECB6-4AE0-4D75-9D28-DA4319A15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UNDERSTANDING TAXES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8887A7-A05D-4691-ADAF-6007BE3ACD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442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77E0CE7-57C3-4DD8-B58E-899C630B1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F6F555-042A-49C2-94F4-83CE92DD16E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62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7D7451-8740-48BA-8F36-DC97BA5C7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BUDGETING?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3FFDF1-053D-4533-9C1F-77971DA83D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07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FD488E5-060B-4B88-94EE-A7B157C88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CREATING A BUDGET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F580A7-1E31-4140-8082-4564484A9B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922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1FD570C-6667-45E7-BC19-21433813C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KEEPING YOUR BUDGET ON TRACK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25C580-CE7F-4696-BBA6-DC92A744F7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81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3531683-2271-47C7-9206-052770BA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872845-D3B5-40F7-9D53-F7736E3AE2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156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7A139FC-8732-41ED-ACB3-A8BC7145A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CREDIT CARD ADVICE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1A0C55-97A7-4082-A51A-388A422728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357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9847F6A-8D7A-4EF0-AFCE-D075B766B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ESTABLISHING &amp; PROTECTING YOUR CREDIT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FD7183-D969-4F3F-BC2C-96BEDA256E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785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F23E4ED-9455-4004-8A1D-AFD32D7ED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BD0597-BEDE-4E67-A833-C3E271B529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271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DA359D7-3E70-49A3-808E-2D8154CCC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ACCOUNTS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ADF2CA-B6C2-436A-9CB0-9BDE729205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508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4BD3903-81BC-4FC8-B2CB-E169D7255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SETTING UP AN ACCOUNT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CD0315-2418-4DDD-A7CE-30B4AE92B9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776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219C57E-78E4-4EC4-9B87-464CE6200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BALANCING YOUR CHECKBOOK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6ED664-173C-402F-AD49-DB88E9892CF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6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DC0C920-6C6A-47B2-BD7A-EBE22E2AD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5F5E89-140A-4E5E-A42F-7DFA102AA4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320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AB99752-2AB1-41D1-8625-DE42F6CF2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UNDERSTANDING STUDENT LOANS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19C68D-FB5A-4AB2-97AC-B751112F37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873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608908C-0781-4A11-BF55-A2D1F1379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STRATEGIES TO PAY OFF STUDENT LOANS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52D48E-9444-4BCA-9BC2-1256541299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3406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32976A-50CA-43D4-9AFE-DA3559DDB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3D4884-D76F-4072-B6FE-8EAE3DAE00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733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BBC8AC-B51E-4F8D-AE52-F7A52D8AF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PROCESS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F6E3D2-C17C-4215-948F-C729511E0C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7535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96F6269-E194-428B-9E0C-2A0171E1C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 ABOUT AUTO INSURANCE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09DE1A-5672-4517-9CD8-DBC8BED67E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956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DD5A41E-E66A-483B-A1F5-E5FEF1B60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7775D8-8E56-47E8-B9B5-1C85A2D60F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4017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0A9165C-FA40-4A8E-B4EB-D74735E88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UNDERSTANDING THE LEASE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07117D-CAFF-4F21-B12A-7A9E42D3B6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7959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386FED4-C2CD-426A-B188-E9B6F90A3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IMPORTANCE OF RENTER’S INSURANCE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484386-D09C-40C1-8BAF-356939A138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7991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AA99CACA-29DF-4B9A-9862-17FD58583F6C}"/>
              </a:ext>
            </a:extLst>
          </p:cNvPr>
          <p:cNvSpPr txBox="1">
            <a:spLocks/>
          </p:cNvSpPr>
          <p:nvPr/>
        </p:nvSpPr>
        <p:spPr>
          <a:xfrm>
            <a:off x="1524000" y="5277934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spc="100" baseline="0">
                <a:solidFill>
                  <a:schemeClr val="tx1"/>
                </a:solidFill>
                <a:latin typeface="Saira ExtraCondensed" panose="00000508000000000000" pitchFamily="2" charset="0"/>
                <a:ea typeface="Zilla Slab" pitchFamily="2" charset="77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Zilla Slab" pitchFamily="2" charset="77"/>
                <a:ea typeface="Zilla Slab" pitchFamily="2" charset="77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Zilla Slab" pitchFamily="2" charset="77"/>
                <a:ea typeface="Zilla Slab" pitchFamily="2" charset="77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Zilla Slab" pitchFamily="2" charset="77"/>
                <a:ea typeface="Zilla Slab" pitchFamily="2" charset="77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Zilla Slab" pitchFamily="2" charset="77"/>
                <a:ea typeface="Zilla Slab" pitchFamily="2" charset="77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100" normalizeH="0" baseline="0" noProof="0" dirty="0">
                <a:ln>
                  <a:noFill/>
                </a:ln>
                <a:solidFill>
                  <a:srgbClr val="1D4F91"/>
                </a:solidFill>
                <a:effectLst/>
                <a:highlight>
                  <a:srgbClr val="FFFF00"/>
                </a:highlight>
                <a:uLnTx/>
                <a:uFillTx/>
                <a:latin typeface="Saira ExtraCondensed" panose="00000508000000000000" pitchFamily="2" charset="0"/>
                <a:ea typeface="Zilla Slab" pitchFamily="2" charset="77"/>
                <a:cs typeface="+mn-cs"/>
              </a:rPr>
              <a:t>{</a:t>
            </a:r>
            <a:r>
              <a:rPr kumimoji="0" lang="en-US" sz="2000" b="1" i="0" u="none" strike="noStrike" kern="1200" cap="none" spc="100" normalizeH="0" baseline="0" noProof="0" dirty="0">
                <a:ln>
                  <a:noFill/>
                </a:ln>
                <a:solidFill>
                  <a:srgbClr val="1D4F91"/>
                </a:solidFill>
                <a:effectLst/>
                <a:highlight>
                  <a:srgbClr val="FFFF00"/>
                </a:highlight>
                <a:uLnTx/>
                <a:uFillTx/>
                <a:latin typeface="Saira ExtraCondensed" panose="00000508000000000000" pitchFamily="2" charset="0"/>
                <a:ea typeface="Zilla Slab" pitchFamily="2" charset="77"/>
                <a:cs typeface="+mn-cs"/>
              </a:rPr>
              <a:t>NAME}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100" normalizeH="0" baseline="0" noProof="0" dirty="0">
                <a:ln>
                  <a:noFill/>
                </a:ln>
                <a:solidFill>
                  <a:srgbClr val="1D4F91"/>
                </a:solidFill>
                <a:effectLst/>
                <a:highlight>
                  <a:srgbClr val="FFFF00"/>
                </a:highlight>
                <a:uLnTx/>
                <a:uFillTx/>
                <a:latin typeface="Saira ExtraCondensed" panose="00000508000000000000" pitchFamily="2" charset="0"/>
                <a:ea typeface="Zilla Slab" pitchFamily="2" charset="77"/>
                <a:cs typeface="+mn-cs"/>
              </a:rPr>
              <a:t>{COMPANY}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100" normalizeH="0" baseline="0" noProof="0" dirty="0">
                <a:ln>
                  <a:noFill/>
                </a:ln>
                <a:solidFill>
                  <a:srgbClr val="1D4F91"/>
                </a:solidFill>
                <a:effectLst/>
                <a:highlight>
                  <a:srgbClr val="FFFF00"/>
                </a:highlight>
                <a:uLnTx/>
                <a:uFillTx/>
                <a:latin typeface="Saira ExtraCondensed" panose="00000508000000000000" pitchFamily="2" charset="0"/>
                <a:ea typeface="Zilla Slab" pitchFamily="2" charset="77"/>
                <a:cs typeface="+mn-cs"/>
              </a:rPr>
              <a:t>{DATE}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92FF433-4906-44F6-8FED-FC1ED0D2F00F}"/>
              </a:ext>
            </a:extLst>
          </p:cNvPr>
          <p:cNvSpPr txBox="1">
            <a:spLocks/>
          </p:cNvSpPr>
          <p:nvPr/>
        </p:nvSpPr>
        <p:spPr>
          <a:xfrm>
            <a:off x="491445" y="2786551"/>
            <a:ext cx="11209108" cy="15027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spc="500" baseline="0">
                <a:solidFill>
                  <a:schemeClr val="tx1"/>
                </a:solidFill>
                <a:latin typeface="Saira ExtraCondensed Light" pitchFamily="2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500" normalizeH="0" baseline="0" noProof="0" dirty="0">
                <a:ln>
                  <a:noFill/>
                </a:ln>
                <a:solidFill>
                  <a:srgbClr val="1D4F91"/>
                </a:solidFill>
                <a:effectLst/>
                <a:uLnTx/>
                <a:uFillTx/>
                <a:latin typeface="Saira ExtraCondensed Light" pitchFamily="2" charset="77"/>
                <a:ea typeface="+mj-ea"/>
                <a:cs typeface="+mj-cs"/>
              </a:rPr>
              <a:t>THANK YOU!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002F87-2BBC-4351-B37D-00CADD160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050" y="-224779"/>
            <a:ext cx="4369899" cy="265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085279"/>
      </p:ext>
    </p:extLst>
  </p:cSld>
  <p:clrMapOvr>
    <a:masterClrMapping/>
  </p:clrMapOvr>
  <p:transition advClick="0" advTm="600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CD531AFEB56F4B98BB693256DF8805" ma:contentTypeVersion="16" ma:contentTypeDescription="Create a new document." ma:contentTypeScope="" ma:versionID="aadbbef3d8560879047c429a7b9ed75a">
  <xsd:schema xmlns:xsd="http://www.w3.org/2001/XMLSchema" xmlns:xs="http://www.w3.org/2001/XMLSchema" xmlns:p="http://schemas.microsoft.com/office/2006/metadata/properties" xmlns:ns1="http://schemas.microsoft.com/sharepoint/v3" xmlns:ns2="6f9029af-79dc-4055-bcba-4469678e618e" xmlns:ns3="efe7f7fc-ba36-4043-864b-d9cb430c50c6" targetNamespace="http://schemas.microsoft.com/office/2006/metadata/properties" ma:root="true" ma:fieldsID="f0323f04bd9d5c5ebbb467b30a8de817" ns1:_="" ns2:_="" ns3:_="">
    <xsd:import namespace="http://schemas.microsoft.com/sharepoint/v3"/>
    <xsd:import namespace="6f9029af-79dc-4055-bcba-4469678e618e"/>
    <xsd:import namespace="efe7f7fc-ba36-4043-864b-d9cb430c50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Notes" minOccurs="0"/>
                <xsd:element ref="ns2:MediaServiceAutoKeyPoints" minOccurs="0"/>
                <xsd:element ref="ns2:MediaServiceKeyPoints" minOccurs="0"/>
                <xsd:element ref="ns2: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9029af-79dc-4055-bcba-4469678e61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Notes" ma:index="20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ocation" ma:index="23" nillable="true" ma:displayName="Location" ma:description="El Paso" ma:format="Image" ma:internalName="Locatio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e7f7fc-ba36-4043-864b-d9cb430c50c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ocation xmlns="6f9029af-79dc-4055-bcba-4469678e618e">
      <Url xsi:nil="true"/>
      <Description xsi:nil="true"/>
    </Location>
    <Notes xmlns="6f9029af-79dc-4055-bcba-4469678e618e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7E486D4-0756-4E91-B466-7D5CA096D9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E9B1D1-4AB6-4E49-8D1B-ABED4E2651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f9029af-79dc-4055-bcba-4469678e618e"/>
    <ds:schemaRef ds:uri="efe7f7fc-ba36-4043-864b-d9cb430c50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6F030C-F69F-4F34-A0FC-69CED4BC2B60}">
  <ds:schemaRefs>
    <ds:schemaRef ds:uri="http://schemas.microsoft.com/office/2006/documentManagement/types"/>
    <ds:schemaRef ds:uri="http://schemas.microsoft.com/sharepoint/v3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efe7f7fc-ba36-4043-864b-d9cb430c50c6"/>
    <ds:schemaRef ds:uri="http://purl.org/dc/terms/"/>
    <ds:schemaRef ds:uri="6f9029af-79dc-4055-bcba-4469678e618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1025</TotalTime>
  <Words>100</Words>
  <Application>Microsoft Office PowerPoint</Application>
  <PresentationFormat>Widescreen</PresentationFormat>
  <Paragraphs>33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Saira ExtraCondensed</vt:lpstr>
      <vt:lpstr>Saira ExtraCondensed Light</vt:lpstr>
      <vt:lpstr>Zilla Slab</vt:lpstr>
      <vt:lpstr>Office Theme</vt:lpstr>
      <vt:lpstr>1_Office Theme</vt:lpstr>
      <vt:lpstr>PowerPoint Presentation</vt:lpstr>
      <vt:lpstr>PowerPoint Presentation</vt:lpstr>
      <vt:lpstr>YOUR PAYCHECK AND SAVINGS </vt:lpstr>
      <vt:lpstr>BE A SAVVY SHOPPER</vt:lpstr>
      <vt:lpstr>PowerPoint Presentation</vt:lpstr>
      <vt:lpstr>UNDERSTANDING TAXES</vt:lpstr>
      <vt:lpstr>UNDERSTANDING TAXES</vt:lpstr>
      <vt:lpstr>PowerPoint Presentation</vt:lpstr>
      <vt:lpstr>WHAT IS BUDGETING?</vt:lpstr>
      <vt:lpstr>CREATING A BUDGET</vt:lpstr>
      <vt:lpstr>KEEPING YOUR BUDGET ON TRACK</vt:lpstr>
      <vt:lpstr>PowerPoint Presentation</vt:lpstr>
      <vt:lpstr>CREDIT CARD ADVICE </vt:lpstr>
      <vt:lpstr>ESTABLISHING &amp; PROTECTING YOUR CREDIT </vt:lpstr>
      <vt:lpstr>PowerPoint Presentation</vt:lpstr>
      <vt:lpstr>TYPES OF ACCOUNTS </vt:lpstr>
      <vt:lpstr>SETTING UP AN ACCOUNT </vt:lpstr>
      <vt:lpstr>BALANCING YOUR CHECKBOOK</vt:lpstr>
      <vt:lpstr>PowerPoint Presentation</vt:lpstr>
      <vt:lpstr>UNDERSTANDING STUDENT LOANS </vt:lpstr>
      <vt:lpstr>STRATEGIES TO PAY OFF STUDENT LOANS</vt:lpstr>
      <vt:lpstr>PowerPoint Presentation</vt:lpstr>
      <vt:lpstr>THE PROCESS</vt:lpstr>
      <vt:lpstr>ALL ABOUT AUTO INSURANCE</vt:lpstr>
      <vt:lpstr>PowerPoint Presentation</vt:lpstr>
      <vt:lpstr>UNDERSTANDING THE LEASE </vt:lpstr>
      <vt:lpstr>IMPORTANCE OF RENTER’S INSURANCE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 Owen</dc:creator>
  <cp:lastModifiedBy>Jacqueline Belcher</cp:lastModifiedBy>
  <cp:revision>2</cp:revision>
  <dcterms:created xsi:type="dcterms:W3CDTF">2020-10-29T19:15:01Z</dcterms:created>
  <dcterms:modified xsi:type="dcterms:W3CDTF">2023-05-17T17:02:57Z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0x010100ACCD531AFEB56F4B98BB693256DF8805</vt:lpwstr>
  </property>
</Properties>
</file>