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 id="2147483679" r:id="rId5"/>
    <p:sldMasterId id="2147483697" r:id="rId6"/>
  </p:sldMasterIdLst>
  <p:notesMasterIdLst>
    <p:notesMasterId r:id="rId47"/>
  </p:notesMasterIdLst>
  <p:sldIdLst>
    <p:sldId id="5932" r:id="rId7"/>
    <p:sldId id="411" r:id="rId8"/>
    <p:sldId id="384" r:id="rId9"/>
    <p:sldId id="412" r:id="rId10"/>
    <p:sldId id="2147309024" r:id="rId11"/>
    <p:sldId id="408" r:id="rId12"/>
    <p:sldId id="256" r:id="rId13"/>
    <p:sldId id="2147309025" r:id="rId14"/>
    <p:sldId id="2147309026" r:id="rId15"/>
    <p:sldId id="2147309011" r:id="rId16"/>
    <p:sldId id="2147309012" r:id="rId17"/>
    <p:sldId id="2147309013" r:id="rId18"/>
    <p:sldId id="400" r:id="rId19"/>
    <p:sldId id="2147309015" r:id="rId20"/>
    <p:sldId id="2147309016" r:id="rId21"/>
    <p:sldId id="2147309017" r:id="rId22"/>
    <p:sldId id="2147309018" r:id="rId23"/>
    <p:sldId id="2147309019" r:id="rId24"/>
    <p:sldId id="2147309027" r:id="rId25"/>
    <p:sldId id="2147309028" r:id="rId26"/>
    <p:sldId id="423" r:id="rId27"/>
    <p:sldId id="498" r:id="rId28"/>
    <p:sldId id="2147309020" r:id="rId29"/>
    <p:sldId id="2147309022" r:id="rId30"/>
    <p:sldId id="2147309023" r:id="rId31"/>
    <p:sldId id="397" r:id="rId32"/>
    <p:sldId id="2147309009" r:id="rId33"/>
    <p:sldId id="424" r:id="rId34"/>
    <p:sldId id="2147309010" r:id="rId35"/>
    <p:sldId id="500" r:id="rId36"/>
    <p:sldId id="2147309034" r:id="rId37"/>
    <p:sldId id="2147309036" r:id="rId38"/>
    <p:sldId id="2147309037" r:id="rId39"/>
    <p:sldId id="2147309038" r:id="rId40"/>
    <p:sldId id="2147309035" r:id="rId41"/>
    <p:sldId id="410" r:id="rId42"/>
    <p:sldId id="425" r:id="rId43"/>
    <p:sldId id="427" r:id="rId44"/>
    <p:sldId id="426" r:id="rId45"/>
    <p:sldId id="391" r:id="rId46"/>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728FD9-1FFB-4DA2-866B-E93745AFE305}" v="6" dt="2024-10-03T18:09:31.0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002" autoAdjust="0"/>
  </p:normalViewPr>
  <p:slideViewPr>
    <p:cSldViewPr snapToGrid="0">
      <p:cViewPr varScale="1">
        <p:scale>
          <a:sx n="77" d="100"/>
          <a:sy n="77" d="100"/>
        </p:scale>
        <p:origin x="105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28948D74-3328-4134-B2D5-6C94B0F7B9EA}" type="datetimeFigureOut">
              <a:rPr lang="en-US" smtClean="0"/>
              <a:t>10/3/2024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9FA0DA7F-3772-43C4-A476-5AD3D6561BE4}" type="slidenum">
              <a:rPr lang="en-US" smtClean="0"/>
              <a:t>‹#›</a:t>
            </a:fld>
            <a:endParaRPr lang="en-US"/>
          </a:p>
        </p:txBody>
      </p:sp>
    </p:spTree>
    <p:extLst>
      <p:ext uri="{BB962C8B-B14F-4D97-AF65-F5344CB8AC3E}">
        <p14:creationId xmlns:p14="http://schemas.microsoft.com/office/powerpoint/2010/main" val="4199562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490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677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think the heart of a business is? – Ask for a few responses from students.</a:t>
            </a:r>
          </a:p>
          <a:p>
            <a:endParaRPr lang="en-US" dirty="0"/>
          </a:p>
          <a:p>
            <a:r>
              <a:rPr lang="en-US" dirty="0"/>
              <a:t>Would you agree with what’s on the slide? Anything I’m missing here?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033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Some of you might save your money, some might want to buy something new. Everyone uses money differently. Many adults also need help with money. Accountants help manage their money and make sure their business can be successful.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0838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time to introduce yourself and share your story! The bullet points are available as prompts to share why you chose accounting and your journey thus far. </a:t>
            </a:r>
          </a:p>
          <a:p>
            <a:endParaRPr lang="en-US" dirty="0"/>
          </a:p>
          <a:p>
            <a:r>
              <a:rPr lang="en-US" b="1" dirty="0"/>
              <a:t>**Update this slide with picture(s) of yourself, name, title, company and bulleted information you would like to share. </a:t>
            </a:r>
          </a:p>
          <a:p>
            <a:r>
              <a:rPr lang="en-US" b="1" dirty="0"/>
              <a:t>Presenter Tip: </a:t>
            </a:r>
            <a:r>
              <a:rPr lang="en-US" sz="1800" b="0" dirty="0">
                <a:solidFill>
                  <a:srgbClr val="2F5496"/>
                </a:solidFill>
                <a:effectLst/>
                <a:latin typeface="Calibri" panose="020F0502020204030204" pitchFamily="34" charset="0"/>
              </a:rPr>
              <a:t>Use this slide to i</a:t>
            </a:r>
            <a:r>
              <a:rPr lang="en-US" sz="1800" b="0" dirty="0">
                <a:solidFill>
                  <a:srgbClr val="2F5496"/>
                </a:solidFill>
                <a:effectLst/>
                <a:latin typeface="Calibri" panose="020F0502020204030204" pitchFamily="34" charset="0"/>
                <a:ea typeface="Times New Roman" panose="02020603050405020304" pitchFamily="18" charset="0"/>
              </a:rPr>
              <a:t>n</a:t>
            </a:r>
            <a:r>
              <a:rPr lang="en-US" sz="1800" dirty="0">
                <a:solidFill>
                  <a:srgbClr val="2F5496"/>
                </a:solidFill>
                <a:effectLst/>
                <a:latin typeface="Calibri" panose="020F0502020204030204" pitchFamily="34" charset="0"/>
                <a:ea typeface="Times New Roman" panose="02020603050405020304" pitchFamily="18" charset="0"/>
              </a:rPr>
              <a:t>clude fun photos of your life (versus a headshot). This gives students a better glimpse into your life, and it will make your introduction more engaging and fun.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5189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put yourself in your audience’s shoes. Think about your high school self. What did you want to be then and, if you changed course to accounting, why? What did you do in high school that may have prepared you for where you are today? What can the students expect when they get to college?</a:t>
            </a:r>
          </a:p>
          <a:p>
            <a:endParaRPr lang="en-US" dirty="0"/>
          </a:p>
          <a:p>
            <a:r>
              <a:rPr lang="en-US" b="1" dirty="0"/>
              <a:t>**Update this slide with picture(s) of yourself, and tips on what students can do now to start preparing for their future. </a:t>
            </a:r>
          </a:p>
          <a:p>
            <a:r>
              <a:rPr lang="en-US" b="1" dirty="0"/>
              <a:t>Presenter Tip: </a:t>
            </a:r>
            <a:r>
              <a:rPr lang="en-US" sz="1800" b="0" dirty="0">
                <a:solidFill>
                  <a:srgbClr val="2F5496"/>
                </a:solidFill>
                <a:effectLst/>
                <a:latin typeface="Calibri" panose="020F0502020204030204" pitchFamily="34" charset="0"/>
              </a:rPr>
              <a:t>Use this slide to i</a:t>
            </a:r>
            <a:r>
              <a:rPr lang="en-US" sz="1800" b="0" dirty="0">
                <a:solidFill>
                  <a:srgbClr val="2F5496"/>
                </a:solidFill>
                <a:effectLst/>
                <a:latin typeface="Calibri" panose="020F0502020204030204" pitchFamily="34" charset="0"/>
                <a:ea typeface="Times New Roman" panose="02020603050405020304" pitchFamily="18" charset="0"/>
              </a:rPr>
              <a:t>n</a:t>
            </a:r>
            <a:r>
              <a:rPr lang="en-US" sz="1800" dirty="0">
                <a:solidFill>
                  <a:srgbClr val="2F5496"/>
                </a:solidFill>
                <a:effectLst/>
                <a:latin typeface="Calibri" panose="020F0502020204030204" pitchFamily="34" charset="0"/>
                <a:ea typeface="Times New Roman" panose="02020603050405020304" pitchFamily="18" charset="0"/>
              </a:rPr>
              <a:t>clude fun photos of your life (versus a headshot). This gives students a better glimpse into your life, and it will make your introduction more engaging and fun.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207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latin typeface="-apple-system"/>
              </a:rPr>
              <a:t>(Optional Activity) Now that you know a bit about me, let me find out a bit about you!</a:t>
            </a:r>
          </a:p>
          <a:p>
            <a:endParaRPr lang="en-US" dirty="0"/>
          </a:p>
          <a:p>
            <a:r>
              <a:rPr lang="en-US" dirty="0"/>
              <a:t>Ask students to choose any 5 skills from the grid on the next slide. Give them 2-3minutes to note it down in their notebook. </a:t>
            </a:r>
          </a:p>
          <a:p>
            <a:r>
              <a:rPr lang="en-US" dirty="0"/>
              <a:t>Call on 2-3 students and get a few responses. Make sure to applaud the student for choosing those skills. </a:t>
            </a:r>
          </a:p>
          <a:p>
            <a:endParaRPr lang="en-US" dirty="0"/>
          </a:p>
          <a:p>
            <a:r>
              <a:rPr lang="en-US" sz="1200" dirty="0">
                <a:effectLst/>
                <a:latin typeface="Calibri" panose="020F0502020204030204" pitchFamily="34" charset="0"/>
                <a:ea typeface="Calibri" panose="020F0502020204030204" pitchFamily="34" charset="0"/>
                <a:cs typeface="Times New Roman" panose="02020603050405020304" pitchFamily="18" charset="0"/>
              </a:rPr>
              <a:t>Now connect one of the skills they chose to how that skill can help make them as a good accountant. </a:t>
            </a:r>
          </a:p>
          <a:p>
            <a:r>
              <a:rPr lang="en-US" sz="1200" b="1" dirty="0">
                <a:effectLst/>
                <a:latin typeface="Calibri" panose="020F0502020204030204" pitchFamily="34" charset="0"/>
                <a:ea typeface="Calibri" panose="020F0502020204030204" pitchFamily="34" charset="0"/>
                <a:cs typeface="Times New Roman" panose="02020603050405020304" pitchFamily="18" charset="0"/>
              </a:rPr>
              <a:t>Example: Compassion is such a strong skill to have to be a good accountant. We work with different clients all the time and understanding their situation and providing them the right help is crucial. Followed by giving an example from your work.</a:t>
            </a:r>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9009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Tip: </a:t>
            </a:r>
            <a:r>
              <a:rPr lang="en-US" dirty="0"/>
              <a:t>Prepare 2-3 concrete examples for a few of these skills in advance. Select skills that reflect the work you do. </a:t>
            </a:r>
          </a:p>
          <a:p>
            <a:endParaRPr lang="en-US" dirty="0"/>
          </a:p>
          <a:p>
            <a:r>
              <a:rPr lang="en-US" dirty="0"/>
              <a:t>Example: </a:t>
            </a:r>
            <a:r>
              <a:rPr lang="en-US" b="1" dirty="0"/>
              <a:t>Collaborative abilities: </a:t>
            </a:r>
            <a:r>
              <a:rPr lang="en-US" dirty="0"/>
              <a:t>As an accountant/CPA I work with multiple clients and manage 2-3 people in my team. Example: I was working on ABC project. It was good to have a team that had different ideas to help the client. We did XYZ.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6512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Now that I know the skills you have,  let me ask you this. Have you thought about what are you looking for in a future career? &lt;ask the students&gt;</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If they answer: What if I told you that you could do all of that with accounting?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If they don’t answer, ask: </a:t>
            </a:r>
            <a:r>
              <a:rPr lang="en-US" sz="1800" dirty="0">
                <a:effectLst/>
                <a:latin typeface="Calibri" panose="020F0502020204030204" pitchFamily="34" charset="0"/>
                <a:ea typeface="Calibri" panose="020F0502020204030204" pitchFamily="34" charset="0"/>
                <a:cs typeface="Times New Roman" panose="02020603050405020304" pitchFamily="18" charset="0"/>
              </a:rPr>
              <a:t>Who has the coolest job in your family?... Why?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Presenter Tip: </a:t>
            </a:r>
            <a:r>
              <a:rPr lang="en-US" sz="1800" b="0" dirty="0">
                <a:effectLst/>
                <a:latin typeface="Calibri" panose="020F0502020204030204" pitchFamily="34" charset="0"/>
                <a:ea typeface="Calibri" panose="020F0502020204030204" pitchFamily="34" charset="0"/>
                <a:cs typeface="Times New Roman" panose="02020603050405020304" pitchFamily="18" charset="0"/>
              </a:rPr>
              <a:t>A student might answer here that they are interested in becoming an artist, or something unrelated to business or accounting. No matter the career a student may say they want to pursue, point out how a background in accounting can help them. For example, as an artist you want to make sure that you’re bringing in more money than you’re spending on supplies in order to continue pursuing your passion. Learning about accounting and how businesses work will help you succeed in your career.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46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you’re interested in making money, owning a business, traveling, or making an impact in the world, Accounting can give you that and more! Let’s explore a few of these. Where would you like to start?</a:t>
            </a:r>
          </a:p>
          <a:p>
            <a:endParaRPr lang="en-US" dirty="0"/>
          </a:p>
          <a:p>
            <a:r>
              <a:rPr lang="en-US" b="1" dirty="0"/>
              <a:t>Presenter Tip: </a:t>
            </a:r>
            <a:r>
              <a:rPr lang="en-US" b="0" dirty="0"/>
              <a:t>C</a:t>
            </a:r>
            <a:r>
              <a:rPr lang="en-US" sz="1800" dirty="0">
                <a:effectLst/>
                <a:latin typeface="Calibri" panose="020F0502020204030204" pitchFamily="34" charset="0"/>
                <a:ea typeface="Calibri" panose="020F0502020204030204" pitchFamily="34" charset="0"/>
              </a:rPr>
              <a:t>lick on an icon to advance to that slide and learn more. From there, click on the back arrow to take you to back to this slide, where you can choose another option. When you’re ready to advance the presentation, click the forward arrow above.</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6993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FFFF"/>
                </a:solidFill>
                <a:latin typeface="Arial" panose="020B0604020202020204" pitchFamily="34" charset="0"/>
                <a:cs typeface="Arial" panose="020B0604020202020204" pitchFamily="34" charset="0"/>
              </a:rPr>
              <a:t>No matter the size of the company, accountants help organizations meet their goals by protecting financial resources.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595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interested in owning your own business and being your own boss, consider majoring in accounting. You’ll have the financial know-how to ensure your company is a success!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“Spending a few years working in an accounting role for a firm or industry can be wonderful training for future entrepreneurs. They get to see first-hand how businesses operate and are financed and learn other important lessons that will help them succeed as they launch their own companies.” – Jerry Maginnis, CPA </a:t>
            </a:r>
            <a:r>
              <a:rPr lang="en-US" i="0" u="sng" dirty="0"/>
              <a:t>Advice for a Successful Career in the Accounting Profession</a:t>
            </a: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647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Times New Roman" panose="02020603050405020304" pitchFamily="18" charset="0"/>
              </a:rPr>
              <a:t>In addition to travel, accounting careers provide work flexibility, with many companies offering the ability to work remotely, even worldwide!</a:t>
            </a:r>
          </a:p>
          <a:p>
            <a:endParaRPr lang="en-GB" sz="1800" dirty="0">
              <a:effectLst/>
              <a:latin typeface="Arial" panose="020B0604020202020204" pitchFamily="34" charset="0"/>
              <a:ea typeface="Times New Roman" panose="02020603050405020304" pitchFamily="18" charset="0"/>
            </a:endParaRPr>
          </a:p>
          <a:p>
            <a:r>
              <a:rPr lang="en-GB" sz="1800" b="1" dirty="0">
                <a:effectLst/>
                <a:latin typeface="Arial" panose="020B0604020202020204" pitchFamily="34" charset="0"/>
                <a:ea typeface="Times New Roman" panose="02020603050405020304" pitchFamily="18" charset="0"/>
              </a:rPr>
              <a:t>Presenter Tip: </a:t>
            </a:r>
            <a:r>
              <a:rPr lang="en-GB" sz="1800" b="0" dirty="0">
                <a:effectLst/>
                <a:latin typeface="Arial" panose="020B0604020202020204" pitchFamily="34" charset="0"/>
                <a:ea typeface="Times New Roman" panose="02020603050405020304" pitchFamily="18" charset="0"/>
              </a:rPr>
              <a:t>If you have had the opportunity to travel for work, share your experience here!</a:t>
            </a:r>
            <a:endParaRPr lang="en-GB" sz="1800" b="1" dirty="0">
              <a:effectLst/>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731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Arial" panose="020B0604020202020204" pitchFamily="34" charset="0"/>
                <a:cs typeface="Arial" panose="020B0604020202020204" pitchFamily="34" charset="0"/>
              </a:rPr>
              <a:t>Accountants ensure companies are complying with federal laws and regulations that hold them accountable to the world around them.</a:t>
            </a:r>
          </a:p>
          <a:p>
            <a:endParaRPr lang="en-US" b="0" dirty="0">
              <a:highlight>
                <a:srgbClr val="FFFF00"/>
              </a:highlight>
            </a:endParaRPr>
          </a:p>
          <a:p>
            <a:r>
              <a:rPr lang="en-US" b="1" dirty="0">
                <a:highlight>
                  <a:srgbClr val="FFFF00"/>
                </a:highlight>
              </a:rPr>
              <a:t>Presenter Tip: </a:t>
            </a:r>
            <a:r>
              <a:rPr lang="en-US" b="0" dirty="0">
                <a:highlight>
                  <a:srgbClr val="FFFF00"/>
                </a:highlight>
              </a:rPr>
              <a:t>If you are involved with a local charity, share your experience here!</a:t>
            </a:r>
            <a:endParaRPr lang="en-US" b="1"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529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2F5496"/>
                </a:solidFill>
                <a:effectLst/>
                <a:latin typeface="Calibri" panose="020F0502020204030204" pitchFamily="34" charset="0"/>
                <a:ea typeface="Times New Roman" panose="02020603050405020304" pitchFamily="18" charset="0"/>
              </a:rPr>
              <a:t>CPAs also work in the classroom, to help pave the way for others coming behind them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68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Presenter Tip: </a:t>
            </a:r>
            <a:r>
              <a:rPr lang="en-US" b="0" dirty="0"/>
              <a:t>Share a positive personal story of the lifestyle/flexibility being a CPA has afforded you. If students mention busy season, say </a:t>
            </a:r>
            <a:r>
              <a:rPr lang="en-US" sz="1800" dirty="0">
                <a:solidFill>
                  <a:srgbClr val="2F5496"/>
                </a:solidFill>
                <a:effectLst/>
                <a:latin typeface="Calibri" panose="020F0502020204030204" pitchFamily="34" charset="0"/>
                <a:ea typeface="Times New Roman" panose="02020603050405020304" pitchFamily="18" charset="0"/>
              </a:rPr>
              <a:t>yes, there are times when accountants are busy, but there are also times when they have a lighter workload. The schedule varies depending on the type of accountant you choose to be. </a:t>
            </a:r>
            <a:endParaRPr lang="en-US" sz="1800" dirty="0">
              <a:solidFill>
                <a:srgbClr val="2F5496"/>
              </a:solidFill>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9751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career growth is in your hands. As a CPA you can go into any industry and change your path at any time. As the world changes and businesses evolve, there are many opportunities for training and growth.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238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02E"/>
                </a:solidFill>
                <a:effectLst/>
                <a:latin typeface="Georgia" panose="02040502050405020303" pitchFamily="18" charset="0"/>
              </a:rPr>
              <a:t>“Accounting is solid. You can always get a job as a CPA.” -Colleen Conrad, NASBA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1340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that we’ve reviewed the benefits of working in accounting, let’s talk about what accountants do.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304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Tip: </a:t>
            </a:r>
            <a:r>
              <a:rPr lang="en-US" b="0" dirty="0"/>
              <a:t>Share more about your role and some of your typical responsibilities, while relaying it in a way that high school students will understand.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3372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 have worked &lt;insert companies you have worked in&gt;, accountants work in all types of organizations. Several of these names should look familiar to you.</a:t>
            </a:r>
            <a:endParaRPr lang="en-US" dirty="0">
              <a:cs typeface="Calibri"/>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Presenter Tip: </a:t>
            </a:r>
            <a:r>
              <a:rPr lang="en-US" dirty="0"/>
              <a:t>Take a moment to highlight companies/industries specific to your state or area and explain how an accountant helps those companies. And add your own firm’s name above!</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State Tip: </a:t>
            </a:r>
            <a:r>
              <a:rPr lang="en-US" b="0" dirty="0"/>
              <a:t>Update the company </a:t>
            </a:r>
            <a:r>
              <a:rPr lang="en-US" dirty="0"/>
              <a:t>names</a:t>
            </a:r>
            <a:r>
              <a:rPr lang="en-US" b="0" dirty="0"/>
              <a:t> to highlight local start-ups, firms, etc.</a:t>
            </a:r>
            <a:endParaRPr lang="en-US" b="1" dirty="0"/>
          </a:p>
          <a:p>
            <a:endParaRPr lang="en-US" dirty="0"/>
          </a:p>
          <a:p>
            <a:r>
              <a:rPr lang="en-US" b="1" dirty="0"/>
              <a:t>Organizations listed above:</a:t>
            </a:r>
          </a:p>
          <a:p>
            <a:r>
              <a:rPr lang="en-US" b="1" dirty="0"/>
              <a:t>Start-Ups: </a:t>
            </a:r>
            <a:r>
              <a:rPr lang="en-US" dirty="0"/>
              <a:t>1047 Games, </a:t>
            </a:r>
            <a:r>
              <a:rPr lang="en-US" dirty="0" err="1"/>
              <a:t>Weav</a:t>
            </a:r>
            <a:r>
              <a:rPr lang="en-US" dirty="0"/>
              <a:t> (fintech startup), and </a:t>
            </a:r>
            <a:r>
              <a:rPr lang="en-US" dirty="0" err="1"/>
              <a:t>Symbrosia</a:t>
            </a:r>
            <a:r>
              <a:rPr lang="en-US" dirty="0"/>
              <a:t> (solving climate change) were all featured on Forbes 30 under 30</a:t>
            </a:r>
          </a:p>
          <a:p>
            <a:r>
              <a:rPr lang="en-US" b="1" dirty="0"/>
              <a:t>Nonprofits: </a:t>
            </a:r>
            <a:r>
              <a:rPr lang="en-US" dirty="0"/>
              <a:t>Habitat for Humanity, Smithsonian and World Central Kitchen</a:t>
            </a:r>
          </a:p>
          <a:p>
            <a:r>
              <a:rPr lang="en-US" b="1" dirty="0"/>
              <a:t>Companies of all Sizes: </a:t>
            </a:r>
            <a:r>
              <a:rPr lang="en-US" dirty="0"/>
              <a:t>Apple, Ikea, Bank of America, Zappos, </a:t>
            </a:r>
            <a:r>
              <a:rPr lang="en-US" dirty="0" err="1"/>
              <a:t>Everlight</a:t>
            </a:r>
            <a:r>
              <a:rPr lang="en-US" dirty="0"/>
              <a:t> Solar</a:t>
            </a:r>
            <a:endParaRPr lang="en-US" dirty="0">
              <a:cs typeface="Calibri"/>
            </a:endParaRPr>
          </a:p>
          <a:p>
            <a:r>
              <a:rPr lang="en-US" b="1" dirty="0"/>
              <a:t>Governments: </a:t>
            </a:r>
            <a:r>
              <a:rPr lang="en-US" dirty="0"/>
              <a:t>Along with City Governments, there’s the FBI, NASA, and Military</a:t>
            </a:r>
          </a:p>
          <a:p>
            <a:r>
              <a:rPr lang="en-US" b="1" dirty="0"/>
              <a:t>Sports &amp; Entertainment: </a:t>
            </a:r>
            <a:r>
              <a:rPr lang="en-US" dirty="0"/>
              <a:t>NFL, TikTok, Disney (and the new Disney+) and Netflix</a:t>
            </a:r>
          </a:p>
          <a:p>
            <a:r>
              <a:rPr lang="en-US" b="1" dirty="0"/>
              <a:t>Accounting &amp; Consulting Firms: </a:t>
            </a:r>
            <a:r>
              <a:rPr lang="en-US" dirty="0"/>
              <a:t>Local, Regional, National and International</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008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only do accountants work in all types of organizations, but they work with all types of people, too. Meet Courtney Arrington. Courtney is a CPA, a member of the Virginia Society of CPAs, and works with content creators. </a:t>
            </a: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8424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BE an influencer. Meet Jason Staats, a member of the Oregon Society of CPAs. Jason is a CPA who has found his way to content creation.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87567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working with your favorite non-profit organization as a CPA? Meet Jessica McClain. Jessica (pictured on Right) is the CFO of Girls Scouts Nation’s Capital where she gets to make a difference by helping build girls of courage, confidence and character who want to make the world a better place.</a:t>
            </a: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29299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highlight>
                  <a:srgbClr val="FFFF00"/>
                </a:highlight>
              </a:rPr>
              <a:t>Meet Francisco Velasco. Francisco’s company funds </a:t>
            </a:r>
            <a:r>
              <a:rPr lang="en-US" sz="1800" dirty="0">
                <a:effectLst/>
                <a:latin typeface="Calibri" panose="020F0502020204030204" pitchFamily="34" charset="0"/>
                <a:ea typeface="Times New Roman" panose="02020603050405020304" pitchFamily="18" charset="0"/>
              </a:rPr>
              <a:t>several art exhibits throughout the Great Lakes Region. In 2019, they funded "Figures of Speech" at the Museum of Contemporary Art. The exhibit featured work from Virgil Abloh (pictured here), creator of the clothing brand Off-white, is also the former men's director for Louis Vuitton, and has had successful collaborations with many brands such as Nike. Also pictured with Francisco is Tracie Hall. Tracie is his good friend who is the current Executive Director at the American Library Association. Tracie was also recently featured on Time's 100 Most Influential People of 2023. </a:t>
            </a:r>
          </a:p>
          <a:p>
            <a:endParaRPr lang="en-US" sz="1800" dirty="0">
              <a:effectLst/>
              <a:latin typeface="Calibri" panose="020F0502020204030204" pitchFamily="34"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Not only do CPAs get to do some great work, but they also get to hang out with some great people too!</a:t>
            </a:r>
            <a:endParaRPr lang="en-US" b="0"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5297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9"/>
        <p:cNvGrpSpPr/>
        <p:nvPr/>
      </p:nvGrpSpPr>
      <p:grpSpPr>
        <a:xfrm>
          <a:off x="0" y="0"/>
          <a:ext cx="0" cy="0"/>
          <a:chOff x="0" y="0"/>
          <a:chExt cx="0" cy="0"/>
        </a:xfrm>
      </p:grpSpPr>
      <p:sp>
        <p:nvSpPr>
          <p:cNvPr id="3990" name="Google Shape;399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1" name="Google Shape;3991;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t>We’ve just met some CPAs with pretty cool jobs. These are just some of the other job titles you could have as an accountant.</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b="1" dirty="0"/>
              <a:t>Presenter Tip: </a:t>
            </a:r>
            <a:r>
              <a:rPr lang="en-US" b="0" dirty="0"/>
              <a:t>Share some of the various job titles you have held throughout your career, highlighting the progression or path changes you have made.</a:t>
            </a:r>
            <a:endParaRPr b="1" dirty="0"/>
          </a:p>
        </p:txBody>
      </p:sp>
      <p:sp>
        <p:nvSpPr>
          <p:cNvPr id="3992" name="Google Shape;3992;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057894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accountants make good money. The salaries referenced here are from the Robert Half Salary Guide – Audit/Assurance Services in Public Accounting, and represent the 75</a:t>
            </a:r>
            <a:r>
              <a:rPr lang="en-US" baseline="30000" dirty="0"/>
              <a:t>th</a:t>
            </a:r>
            <a:r>
              <a:rPr lang="en-US" dirty="0"/>
              <a:t> percentile. </a:t>
            </a:r>
            <a:r>
              <a:rPr lang="en-US"/>
              <a:t>Stay </a:t>
            </a:r>
            <a:r>
              <a:rPr lang="en-US" dirty="0"/>
              <a:t>the course and make Partner, and start around $400K+ </a:t>
            </a:r>
            <a:r>
              <a:rPr lang="en-US"/>
              <a:t>per year</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54420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While all CPAs are accountants, not all accountants are CPAs. CPAs are accountants who are certified. CPA stands for Certified Public Accountant. A CPA is a trusted advisor to individuals, businesses, and other organizations, helping each achieve their financial dreams and goals. Whether advising businesses on multi-million-dollar acquisitions, auditing companies’ 401K plans, or helping people invest for retirement, a CPA’s adherence to a strict code of ethics along with accounting and finance expertise allows the public to put their trust in CPAs.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To become a CPA, they had to meet their state’s experience and education requirements, pass 4 sections of the CPA Exam and, in some states, complete an ethics requirement as well.</a:t>
            </a:r>
            <a:endParaRPr lang="en-US" sz="1200" dirty="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8359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take to be a CPA? Exact requirements vary by state, but essentially all CPAs need…</a:t>
            </a:r>
            <a:endParaRPr lang="en-US" i="1" dirty="0"/>
          </a:p>
          <a:p>
            <a:endParaRPr lang="en-US" dirty="0"/>
          </a:p>
          <a:p>
            <a:r>
              <a:rPr lang="en-US" dirty="0"/>
              <a:t>The 4 E’s:</a:t>
            </a:r>
          </a:p>
          <a:p>
            <a:pPr marL="174296" indent="-174296">
              <a:buFont typeface="Arial" panose="020B0604020202020204" pitchFamily="34" charset="0"/>
              <a:buChar char="•"/>
            </a:pPr>
            <a:r>
              <a:rPr lang="en-US" dirty="0"/>
              <a:t>Experience (1-2 years in most states)</a:t>
            </a:r>
          </a:p>
          <a:p>
            <a:pPr marL="174296" indent="-174296">
              <a:buFont typeface="Arial" panose="020B0604020202020204" pitchFamily="34" charset="0"/>
              <a:buChar char="•"/>
            </a:pPr>
            <a:r>
              <a:rPr lang="en-US" dirty="0"/>
              <a:t>Education (150 hours)</a:t>
            </a:r>
          </a:p>
          <a:p>
            <a:pPr marL="174296" indent="-174296">
              <a:buFont typeface="Arial" panose="020B0604020202020204" pitchFamily="34" charset="0"/>
              <a:buChar char="•"/>
            </a:pPr>
            <a:r>
              <a:rPr lang="en-US" dirty="0"/>
              <a:t>Examination (passing 3 core sections and your choice of a discipline)</a:t>
            </a:r>
          </a:p>
          <a:p>
            <a:pPr marL="174296" indent="-174296">
              <a:buFont typeface="Arial" panose="020B0604020202020204" pitchFamily="34" charset="0"/>
              <a:buChar char="•"/>
            </a:pPr>
            <a:r>
              <a:rPr lang="en-US" dirty="0"/>
              <a:t>Ethics (some states do not require this)</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0622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Activity) Get students excited to play a game! Ask students to raise their hand to answer. </a:t>
            </a:r>
          </a:p>
          <a:p>
            <a:endParaRPr lang="en-US" dirty="0"/>
          </a:p>
          <a:p>
            <a:endParaRPr lang="en-US" dirty="0"/>
          </a:p>
          <a:p>
            <a:r>
              <a:rPr lang="en-US" b="1" dirty="0"/>
              <a:t>Presenter Tip: </a:t>
            </a:r>
            <a:r>
              <a:rPr lang="en-US" b="0" dirty="0"/>
              <a:t>Consider having students form teams or grab a partner. Ask all questions and reveal the answers at the end. Bring small giveaways or candy for the winners!</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75706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 Bubblegum </a:t>
            </a:r>
            <a:r>
              <a:rPr lang="en-US" b="0" dirty="0"/>
              <a:t>- Walter </a:t>
            </a:r>
            <a:r>
              <a:rPr lang="en-US" b="0" dirty="0" err="1"/>
              <a:t>Diemar</a:t>
            </a:r>
            <a:r>
              <a:rPr lang="en-US" b="0" dirty="0"/>
              <a:t> invented bubblegum in 1928. It was bright pink in color because that was the only dye he had on hand at the time.</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59661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 French </a:t>
            </a:r>
            <a:r>
              <a:rPr lang="en-US" dirty="0"/>
              <a:t>- The word “accounting” comes from the French “</a:t>
            </a:r>
            <a:r>
              <a:rPr lang="en-US" i="1" dirty="0"/>
              <a:t>compter</a:t>
            </a:r>
            <a:r>
              <a:rPr lang="en-US" dirty="0"/>
              <a:t>” meaning to count or score. Other accounting terms are derived from Latin, such as “debit” – “he owes” and “credit” – “he trusts”.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5643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 Al Capone </a:t>
            </a:r>
            <a:r>
              <a:rPr lang="en-US" dirty="0"/>
              <a:t>- Although believed to be guilty of everything from bootlegging to murder, he was ultimately arrested and convicted of tax evasion.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42172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 All of the above </a:t>
            </a:r>
            <a:r>
              <a:rPr lang="en-US" dirty="0"/>
              <a:t>- A number of celebrities started out studying accounting. These include Mick Jagger, lead singer of the Rolling Stones; Chuck Liddell, UFC Hall of Fame Fighter; and singer/songwriter Janet Jackson.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01727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 Certified Public Accountant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90587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could accounting be right for you? </a:t>
            </a:r>
          </a:p>
          <a:p>
            <a:endParaRPr lang="en-US" dirty="0"/>
          </a:p>
          <a:p>
            <a:r>
              <a:rPr lang="en-US" b="1" dirty="0"/>
              <a:t>Presenter Tip: </a:t>
            </a:r>
            <a:r>
              <a:rPr lang="en-US" dirty="0"/>
              <a:t>Make this part interactive and ask the students to raise their hand for each question they relate to.</a:t>
            </a:r>
          </a:p>
          <a:p>
            <a:endParaRPr lang="en-US" dirty="0"/>
          </a:p>
          <a:p>
            <a:r>
              <a:rPr lang="en-US" dirty="0"/>
              <a:t>If this sounds like you, explore accounting!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10678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There are things you can do now to learn more about accounting. </a:t>
            </a:r>
          </a:p>
          <a:p>
            <a:endParaRPr lang="en-US" b="0" dirty="0"/>
          </a:p>
          <a:p>
            <a:r>
              <a:rPr lang="en-US" b="1" dirty="0"/>
              <a:t>Presenter Tip: </a:t>
            </a:r>
            <a:r>
              <a:rPr lang="en-US" b="0" dirty="0"/>
              <a:t>If you’re willing, offer to help students with networking (explain what this entails – networking is a new concept for high school students) and connecting them with CPAs to learn more.</a:t>
            </a:r>
          </a:p>
          <a:p>
            <a:endParaRPr lang="en-US" b="0" dirty="0"/>
          </a:p>
          <a:p>
            <a:r>
              <a:rPr lang="en-US" b="1" dirty="0"/>
              <a:t>Additional Information:</a:t>
            </a:r>
          </a:p>
          <a:p>
            <a:r>
              <a:rPr lang="en-US" b="1" dirty="0"/>
              <a:t>ThisWayToCPA.com: </a:t>
            </a:r>
            <a:r>
              <a:rPr lang="en-US" b="0" dirty="0"/>
              <a:t>The AICPA &amp; CIMA represents nearly 600,000 members and students in public and management accounting. This Way To CPA is the AICPA’s website for students and educators, where you can learn more about career options in accounting, prepare for college, learn what it takes to become a CPA, and hear from real-life accountants.</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Accounting+: </a:t>
            </a:r>
            <a:r>
              <a:rPr lang="en-US" sz="1800" dirty="0">
                <a:effectLst/>
                <a:latin typeface="Calibri" panose="020F0502020204030204" pitchFamily="34" charset="0"/>
                <a:ea typeface="Calibri" panose="020F0502020204030204" pitchFamily="34" charset="0"/>
              </a:rPr>
              <a:t>As you start getting ready to make the choices that set the state for your education and future career, Accounting+ is a resource for you. From information on financing your college degree to insights from those already at work in the industry, and even information on scholarships and internships, Accounting+ provides you with the resources you need to build a plan for your education, your dreams and your dream career.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9336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College students are eligible for free AICPA and TXCPA student membership where you can:</a:t>
            </a:r>
          </a:p>
          <a:p>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1" dirty="0"/>
              <a:t>Hear from Professionals: </a:t>
            </a:r>
            <a:r>
              <a:rPr lang="en-US" sz="1200" dirty="0">
                <a:solidFill>
                  <a:srgbClr val="FFFFFF"/>
                </a:solidFill>
                <a:latin typeface="Kollektif"/>
              </a:rPr>
              <a:t>Wondering what CPAs really do? Join live and on-demand webinars to learn about accounting career paths and find your fit!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Pay for College: </a:t>
            </a:r>
            <a:r>
              <a:rPr lang="en-US" sz="1200" b="0" dirty="0">
                <a:solidFill>
                  <a:srgbClr val="FFFFFF"/>
                </a:solidFill>
                <a:latin typeface="Kollektif"/>
              </a:rPr>
              <a:t>AICPA and TXCPA award scholarships each year to s</a:t>
            </a:r>
            <a:r>
              <a:rPr lang="en-US" sz="1200" dirty="0">
                <a:solidFill>
                  <a:srgbClr val="FFFFFF"/>
                </a:solidFill>
                <a:latin typeface="Kollektif"/>
              </a:rPr>
              <a:t>tudents majoring in accounting!</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Build Your Profile: </a:t>
            </a:r>
            <a:r>
              <a:rPr lang="en-US" sz="1200" dirty="0">
                <a:solidFill>
                  <a:srgbClr val="FFFFFF"/>
                </a:solidFill>
                <a:latin typeface="Kollektif"/>
              </a:rPr>
              <a:t>Volunteering and honing leadership skills will help build your LinkedIn Profile to ensure you’ll stand out!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1" dirty="0">
              <a:solidFill>
                <a:srgbClr val="FFFFFF"/>
              </a:solidFill>
              <a:latin typeface="Kollektif"/>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4330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point, students can ask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39630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Update this slide with your contact information as you close out the session. If you’re willing, suggest that students take down your information if they have any future questions.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2317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6038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09401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0079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5415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2310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77058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6909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2981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67197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103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7522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141544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993763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1263231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Tree>
    <p:extLst>
      <p:ext uri="{BB962C8B-B14F-4D97-AF65-F5344CB8AC3E}">
        <p14:creationId xmlns:p14="http://schemas.microsoft.com/office/powerpoint/2010/main" val="2224413562"/>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p>
        </p:txBody>
      </p:sp>
    </p:spTree>
    <p:extLst>
      <p:ext uri="{BB962C8B-B14F-4D97-AF65-F5344CB8AC3E}">
        <p14:creationId xmlns:p14="http://schemas.microsoft.com/office/powerpoint/2010/main" val="4243972266"/>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6766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10064894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748621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013201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1826136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7406305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6172890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40557850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1748932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197082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3292385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18624" y="0"/>
            <a:ext cx="12173251" cy="6858000"/>
          </a:xfrm>
          <a:prstGeom prst="rect">
            <a:avLst/>
          </a:prstGeom>
        </p:spPr>
      </p:pic>
      <p:pic>
        <p:nvPicPr>
          <p:cNvPr id="17" name="bg object 17"/>
          <p:cNvPicPr/>
          <p:nvPr/>
        </p:nvPicPr>
        <p:blipFill>
          <a:blip r:embed="rId3" cstate="email">
            <a:extLst>
              <a:ext uri="{28A0092B-C50C-407E-A947-70E740481C1C}">
                <a14:useLocalDpi xmlns:a14="http://schemas.microsoft.com/office/drawing/2010/main"/>
              </a:ext>
            </a:extLst>
          </a:blip>
          <a:stretch>
            <a:fillRect/>
          </a:stretch>
        </p:blipFill>
        <p:spPr>
          <a:xfrm>
            <a:off x="0" y="0"/>
            <a:ext cx="8660384" cy="6855968"/>
          </a:xfrm>
          <a:prstGeom prst="rect">
            <a:avLst/>
          </a:prstGeom>
        </p:spPr>
      </p:pic>
      <p:sp>
        <p:nvSpPr>
          <p:cNvPr id="18" name="bg object 18"/>
          <p:cNvSpPr/>
          <p:nvPr/>
        </p:nvSpPr>
        <p:spPr>
          <a:xfrm>
            <a:off x="-1" y="1899975"/>
            <a:ext cx="9246445" cy="4424680"/>
          </a:xfrm>
          <a:custGeom>
            <a:avLst/>
            <a:gdLst/>
            <a:ahLst/>
            <a:cxnLst/>
            <a:rect l="l" t="t" r="r" b="b"/>
            <a:pathLst>
              <a:path w="6934834" h="3318510">
                <a:moveTo>
                  <a:pt x="6934465" y="0"/>
                </a:moveTo>
                <a:lnTo>
                  <a:pt x="0" y="0"/>
                </a:lnTo>
                <a:lnTo>
                  <a:pt x="0" y="3318468"/>
                </a:lnTo>
                <a:lnTo>
                  <a:pt x="6934465" y="3318468"/>
                </a:lnTo>
                <a:lnTo>
                  <a:pt x="6934465" y="0"/>
                </a:lnTo>
                <a:close/>
              </a:path>
            </a:pathLst>
          </a:custGeom>
          <a:solidFill>
            <a:srgbClr val="72246C"/>
          </a:solidFill>
        </p:spPr>
        <p:txBody>
          <a:bodyPr wrap="square" lIns="0" tIns="0" rIns="0" bIns="0" rtlCol="0"/>
          <a:lstStyle/>
          <a:p>
            <a:endParaRPr sz="2400"/>
          </a:p>
        </p:txBody>
      </p:sp>
      <p:sp>
        <p:nvSpPr>
          <p:cNvPr id="2" name="Holder 2"/>
          <p:cNvSpPr>
            <a:spLocks noGrp="1"/>
          </p:cNvSpPr>
          <p:nvPr>
            <p:ph type="ctrTitle"/>
          </p:nvPr>
        </p:nvSpPr>
        <p:spPr>
          <a:xfrm>
            <a:off x="570632" y="2174916"/>
            <a:ext cx="11050733" cy="66826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553699" y="4808389"/>
            <a:ext cx="11084600" cy="315086"/>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10/3/2024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903420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06"/>
        <p:cNvGrpSpPr/>
        <p:nvPr/>
      </p:nvGrpSpPr>
      <p:grpSpPr>
        <a:xfrm>
          <a:off x="0" y="0"/>
          <a:ext cx="0" cy="0"/>
          <a:chOff x="0" y="0"/>
          <a:chExt cx="0" cy="0"/>
        </a:xfrm>
      </p:grpSpPr>
      <p:pic>
        <p:nvPicPr>
          <p:cNvPr id="307" name="Google Shape;307;p5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08" name="Google Shape;308;p55"/>
          <p:cNvSpPr txBox="1">
            <a:spLocks noGrp="1"/>
          </p:cNvSpPr>
          <p:nvPr>
            <p:ph type="ctrTitle"/>
          </p:nvPr>
        </p:nvSpPr>
        <p:spPr>
          <a:xfrm>
            <a:off x="663267" y="1277919"/>
            <a:ext cx="6212800" cy="27512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3800"/>
              <a:buFont typeface="Arial"/>
              <a:buNone/>
              <a:defRPr sz="5067"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9" name="Google Shape;309;p55"/>
          <p:cNvSpPr txBox="1">
            <a:spLocks noGrp="1"/>
          </p:cNvSpPr>
          <p:nvPr>
            <p:ph type="subTitle" idx="1"/>
          </p:nvPr>
        </p:nvSpPr>
        <p:spPr>
          <a:xfrm>
            <a:off x="3111120" y="5678876"/>
            <a:ext cx="6173200" cy="681200"/>
          </a:xfrm>
          <a:prstGeom prst="rect">
            <a:avLst/>
          </a:prstGeom>
          <a:noFill/>
          <a:ln>
            <a:noFill/>
          </a:ln>
        </p:spPr>
        <p:txBody>
          <a:bodyPr spcFirstLastPara="1" wrap="square" lIns="0" tIns="0" rIns="0" bIns="0" anchor="b" anchorCtr="0">
            <a:noAutofit/>
          </a:bodyPr>
          <a:lstStyle>
            <a:lvl1pPr lvl="0" algn="l">
              <a:lnSpc>
                <a:spcPct val="112517"/>
              </a:lnSpc>
              <a:spcBef>
                <a:spcPts val="0"/>
              </a:spcBef>
              <a:spcAft>
                <a:spcPts val="0"/>
              </a:spcAft>
              <a:buSzPts val="1600"/>
              <a:buNone/>
              <a:defRPr sz="2133">
                <a:solidFill>
                  <a:schemeClr val="lt1"/>
                </a:solidFil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37414150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0"/>
        <p:cNvGrpSpPr/>
        <p:nvPr/>
      </p:nvGrpSpPr>
      <p:grpSpPr>
        <a:xfrm>
          <a:off x="0" y="0"/>
          <a:ext cx="0" cy="0"/>
          <a:chOff x="0" y="0"/>
          <a:chExt cx="0" cy="0"/>
        </a:xfrm>
      </p:grpSpPr>
      <p:sp>
        <p:nvSpPr>
          <p:cNvPr id="311" name="Google Shape;311;p56"/>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extLst>
      <p:ext uri="{BB962C8B-B14F-4D97-AF65-F5344CB8AC3E}">
        <p14:creationId xmlns:p14="http://schemas.microsoft.com/office/powerpoint/2010/main" val="2384756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12"/>
        <p:cNvGrpSpPr/>
        <p:nvPr/>
      </p:nvGrpSpPr>
      <p:grpSpPr>
        <a:xfrm>
          <a:off x="0" y="0"/>
          <a:ext cx="0" cy="0"/>
          <a:chOff x="0" y="0"/>
          <a:chExt cx="0" cy="0"/>
        </a:xfrm>
      </p:grpSpPr>
      <p:sp>
        <p:nvSpPr>
          <p:cNvPr id="313" name="Google Shape;313;p69"/>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4" name="Google Shape;314;p69"/>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9402793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ext 1/4 gradient callout">
  <p:cSld name="Text 1/4 gradient callout">
    <p:spTree>
      <p:nvGrpSpPr>
        <p:cNvPr id="1" name="Shape 315"/>
        <p:cNvGrpSpPr/>
        <p:nvPr/>
      </p:nvGrpSpPr>
      <p:grpSpPr>
        <a:xfrm>
          <a:off x="0" y="0"/>
          <a:ext cx="0" cy="0"/>
          <a:chOff x="0" y="0"/>
          <a:chExt cx="0" cy="0"/>
        </a:xfrm>
      </p:grpSpPr>
      <p:pic>
        <p:nvPicPr>
          <p:cNvPr id="316" name="Google Shape;316;p70" descr="Background Half gradient-03.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sp>
        <p:nvSpPr>
          <p:cNvPr id="317" name="Google Shape;317;p70"/>
          <p:cNvSpPr txBox="1">
            <a:spLocks noGrp="1"/>
          </p:cNvSpPr>
          <p:nvPr>
            <p:ph type="title"/>
          </p:nvPr>
        </p:nvSpPr>
        <p:spPr>
          <a:xfrm>
            <a:off x="665560" y="487682"/>
            <a:ext cx="8107179" cy="78644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sz="2933">
                <a:solidFill>
                  <a:schemeClr val="lt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8" name="Google Shape;318;p70"/>
          <p:cNvSpPr>
            <a:spLocks noGrp="1"/>
          </p:cNvSpPr>
          <p:nvPr>
            <p:ph type="tbl" idx="2"/>
          </p:nvPr>
        </p:nvSpPr>
        <p:spPr>
          <a:xfrm>
            <a:off x="663789" y="1597154"/>
            <a:ext cx="8108951" cy="4086455"/>
          </a:xfrm>
          <a:prstGeom prst="rect">
            <a:avLst/>
          </a:prstGeom>
          <a:noFill/>
          <a:ln>
            <a:noFill/>
          </a:ln>
        </p:spPr>
        <p:txBody>
          <a:bodyPr spcFirstLastPara="1" wrap="square" lIns="91425" tIns="45700" rIns="91425" bIns="45700" anchor="t" anchorCtr="0">
            <a:normAutofit/>
          </a:bodyPr>
          <a:lstStyle>
            <a:lvl1pPr marR="0" lvl="0" algn="l" rtl="0">
              <a:lnSpc>
                <a:spcPct val="120000"/>
              </a:lnSpc>
              <a:spcBef>
                <a:spcPts val="0"/>
              </a:spcBef>
              <a:spcAft>
                <a:spcPts val="0"/>
              </a:spcAft>
              <a:buClr>
                <a:srgbClr val="000000"/>
              </a:buClr>
              <a:buSzPts val="2000"/>
              <a:buFont typeface="Arial"/>
              <a:buNone/>
              <a:defRPr sz="26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319" name="Google Shape;319;p70"/>
          <p:cNvSpPr txBox="1">
            <a:spLocks noGrp="1"/>
          </p:cNvSpPr>
          <p:nvPr>
            <p:ph type="body" idx="1"/>
          </p:nvPr>
        </p:nvSpPr>
        <p:spPr>
          <a:xfrm>
            <a:off x="9509760" y="1597154"/>
            <a:ext cx="2316480" cy="4086455"/>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2000"/>
              <a:buNone/>
              <a:defRPr sz="1867">
                <a:solidFill>
                  <a:schemeClr val="lt1"/>
                </a:solidFill>
              </a:defRPr>
            </a:lvl1pPr>
            <a:lvl2pPr marL="1219170" lvl="1" indent="-457189" algn="l">
              <a:lnSpc>
                <a:spcPct val="90000"/>
              </a:lnSpc>
              <a:spcBef>
                <a:spcPts val="533"/>
              </a:spcBef>
              <a:spcAft>
                <a:spcPts val="0"/>
              </a:spcAft>
              <a:buSzPts val="1800"/>
              <a:buChar char="−"/>
              <a:defRPr sz="1600">
                <a:solidFill>
                  <a:schemeClr val="lt1"/>
                </a:solidFill>
              </a:defRPr>
            </a:lvl2pPr>
            <a:lvl3pPr marL="1828754" lvl="2" indent="-431789" algn="l">
              <a:lnSpc>
                <a:spcPct val="90000"/>
              </a:lnSpc>
              <a:spcBef>
                <a:spcPts val="533"/>
              </a:spcBef>
              <a:spcAft>
                <a:spcPts val="0"/>
              </a:spcAft>
              <a:buSzPts val="1500"/>
              <a:buChar char="•"/>
              <a:defRPr sz="1600">
                <a:solidFill>
                  <a:schemeClr val="lt1"/>
                </a:solidFill>
              </a:defRPr>
            </a:lvl3pPr>
            <a:lvl4pPr marL="2438339" lvl="3" indent="-423323" algn="l">
              <a:lnSpc>
                <a:spcPct val="90000"/>
              </a:lnSpc>
              <a:spcBef>
                <a:spcPts val="533"/>
              </a:spcBef>
              <a:spcAft>
                <a:spcPts val="0"/>
              </a:spcAft>
              <a:buSzPts val="1400"/>
              <a:buChar char="−"/>
              <a:defRPr sz="1600">
                <a:solidFill>
                  <a:schemeClr val="lt1"/>
                </a:solidFill>
              </a:defRPr>
            </a:lvl4pPr>
            <a:lvl5pPr marL="3047924" lvl="4" indent="-423323" algn="l">
              <a:lnSpc>
                <a:spcPct val="90000"/>
              </a:lnSpc>
              <a:spcBef>
                <a:spcPts val="533"/>
              </a:spcBef>
              <a:spcAft>
                <a:spcPts val="0"/>
              </a:spcAft>
              <a:buSzPts val="1400"/>
              <a:buChar char="−"/>
              <a:defRPr sz="1600">
                <a:solidFill>
                  <a:schemeClr val="lt1"/>
                </a:solidFill>
              </a:defRPr>
            </a:lvl5pPr>
            <a:lvl6pPr marL="3657509" lvl="5" indent="-423323" algn="l">
              <a:lnSpc>
                <a:spcPct val="90000"/>
              </a:lnSpc>
              <a:spcBef>
                <a:spcPts val="533"/>
              </a:spcBef>
              <a:spcAft>
                <a:spcPts val="0"/>
              </a:spcAft>
              <a:buSzPts val="1400"/>
              <a:buChar char="•"/>
              <a:defRPr/>
            </a:lvl6pPr>
            <a:lvl7pPr marL="4267093" lvl="6" indent="-423323" algn="l">
              <a:lnSpc>
                <a:spcPct val="90000"/>
              </a:lnSpc>
              <a:spcBef>
                <a:spcPts val="533"/>
              </a:spcBef>
              <a:spcAft>
                <a:spcPts val="0"/>
              </a:spcAft>
              <a:buSzPts val="1400"/>
              <a:buChar char="•"/>
              <a:defRPr/>
            </a:lvl7pPr>
            <a:lvl8pPr marL="4876678" lvl="7" indent="-423323" algn="l">
              <a:lnSpc>
                <a:spcPct val="90000"/>
              </a:lnSpc>
              <a:spcBef>
                <a:spcPts val="533"/>
              </a:spcBef>
              <a:spcAft>
                <a:spcPts val="0"/>
              </a:spcAft>
              <a:buSzPts val="1400"/>
              <a:buChar char="•"/>
              <a:defRPr/>
            </a:lvl8pPr>
            <a:lvl9pPr marL="5486263" lvl="8" indent="-423323" algn="l">
              <a:lnSpc>
                <a:spcPct val="90000"/>
              </a:lnSpc>
              <a:spcBef>
                <a:spcPts val="533"/>
              </a:spcBef>
              <a:spcAft>
                <a:spcPts val="0"/>
              </a:spcAft>
              <a:buSzPts val="1400"/>
              <a:buChar char="•"/>
              <a:defRPr/>
            </a:lvl9pPr>
          </a:lstStyle>
          <a:p>
            <a:endParaRPr/>
          </a:p>
        </p:txBody>
      </p:sp>
      <p:sp>
        <p:nvSpPr>
          <p:cNvPr id="320" name="Google Shape;320;p70"/>
          <p:cNvSpPr txBox="1">
            <a:spLocks noGrp="1"/>
          </p:cNvSpPr>
          <p:nvPr>
            <p:ph type="sldNum" idx="12"/>
          </p:nvPr>
        </p:nvSpPr>
        <p:spPr>
          <a:xfrm>
            <a:off x="681440" y="6405743"/>
            <a:ext cx="285157"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1pPr>
            <a:lvl2pPr marL="0" marR="0" lvl="1"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2pPr>
            <a:lvl3pPr marL="0" marR="0" lvl="2"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3pPr>
            <a:lvl4pPr marL="0" marR="0" lvl="3"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4pPr>
            <a:lvl5pPr marL="0" marR="0" lvl="4"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5pPr>
            <a:lvl6pPr marL="0" marR="0" lvl="5"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6pPr>
            <a:lvl7pPr marL="0" marR="0" lvl="6"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7pPr>
            <a:lvl8pPr marL="0" marR="0" lvl="7"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8pPr>
            <a:lvl9pPr marL="0" marR="0" lvl="8"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pic>
        <p:nvPicPr>
          <p:cNvPr id="321" name="Google Shape;321;p70" descr="Background Half gradient-03.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pic>
        <p:nvPicPr>
          <p:cNvPr id="322" name="Google Shape;322;p70" descr="Background Half gradient-03.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spTree>
    <p:extLst>
      <p:ext uri="{BB962C8B-B14F-4D97-AF65-F5344CB8AC3E}">
        <p14:creationId xmlns:p14="http://schemas.microsoft.com/office/powerpoint/2010/main" val="861329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23"/>
        <p:cNvGrpSpPr/>
        <p:nvPr/>
      </p:nvGrpSpPr>
      <p:grpSpPr>
        <a:xfrm>
          <a:off x="0" y="0"/>
          <a:ext cx="0" cy="0"/>
          <a:chOff x="0" y="0"/>
          <a:chExt cx="0" cy="0"/>
        </a:xfrm>
      </p:grpSpPr>
      <p:sp>
        <p:nvSpPr>
          <p:cNvPr id="324" name="Google Shape;324;p7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5" name="Google Shape;325;p71"/>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28295754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_Title, Assoc, symbol graphic">
  <p:cSld name="2_Title, Assoc, symbol graphic">
    <p:spTree>
      <p:nvGrpSpPr>
        <p:cNvPr id="1" name="Shape 326"/>
        <p:cNvGrpSpPr/>
        <p:nvPr/>
      </p:nvGrpSpPr>
      <p:grpSpPr>
        <a:xfrm>
          <a:off x="0" y="0"/>
          <a:ext cx="0" cy="0"/>
          <a:chOff x="0" y="0"/>
          <a:chExt cx="0" cy="0"/>
        </a:xfrm>
      </p:grpSpPr>
      <p:pic>
        <p:nvPicPr>
          <p:cNvPr id="327" name="Google Shape;327;p58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28" name="Google Shape;328;p581"/>
          <p:cNvSpPr txBox="1">
            <a:spLocks noGrp="1"/>
          </p:cNvSpPr>
          <p:nvPr>
            <p:ph type="ctrTitle"/>
          </p:nvPr>
        </p:nvSpPr>
        <p:spPr>
          <a:xfrm>
            <a:off x="808893" y="3501768"/>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29" name="Google Shape;329;p581"/>
          <p:cNvSpPr txBox="1">
            <a:spLocks noGrp="1"/>
          </p:cNvSpPr>
          <p:nvPr>
            <p:ph type="subTitle" idx="1"/>
          </p:nvPr>
        </p:nvSpPr>
        <p:spPr>
          <a:xfrm>
            <a:off x="832339" y="5235261"/>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39647323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3_Title, Assoc, symbol graphic">
  <p:cSld name="3_Title, Assoc, symbol graphic">
    <p:spTree>
      <p:nvGrpSpPr>
        <p:cNvPr id="1" name="Shape 330"/>
        <p:cNvGrpSpPr/>
        <p:nvPr/>
      </p:nvGrpSpPr>
      <p:grpSpPr>
        <a:xfrm>
          <a:off x="0" y="0"/>
          <a:ext cx="0" cy="0"/>
          <a:chOff x="0" y="0"/>
          <a:chExt cx="0" cy="0"/>
        </a:xfrm>
      </p:grpSpPr>
      <p:pic>
        <p:nvPicPr>
          <p:cNvPr id="331" name="Google Shape;331;p58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32" name="Google Shape;332;p582"/>
          <p:cNvSpPr/>
          <p:nvPr/>
        </p:nvSpPr>
        <p:spPr>
          <a:xfrm>
            <a:off x="0" y="0"/>
            <a:ext cx="12192000" cy="6858000"/>
          </a:xfrm>
          <a:prstGeom prst="rect">
            <a:avLst/>
          </a:prstGeom>
          <a:gradFill>
            <a:gsLst>
              <a:gs pos="0">
                <a:srgbClr val="723313">
                  <a:alpha val="60000"/>
                </a:srgbClr>
              </a:gs>
              <a:gs pos="100000">
                <a:srgbClr val="FFC000">
                  <a:alpha val="0"/>
                </a:srgbClr>
              </a:gs>
            </a:gsLst>
            <a:lin ang="0" scaled="0"/>
          </a:gra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libri"/>
              <a:ea typeface="Calibri"/>
              <a:cs typeface="Calibri"/>
              <a:sym typeface="Calibri"/>
            </a:endParaRPr>
          </a:p>
        </p:txBody>
      </p:sp>
      <p:sp>
        <p:nvSpPr>
          <p:cNvPr id="333" name="Google Shape;333;p582"/>
          <p:cNvSpPr txBox="1">
            <a:spLocks noGrp="1"/>
          </p:cNvSpPr>
          <p:nvPr>
            <p:ph type="ctrTitle"/>
          </p:nvPr>
        </p:nvSpPr>
        <p:spPr>
          <a:xfrm>
            <a:off x="808893" y="1591548"/>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34" name="Google Shape;334;p582"/>
          <p:cNvSpPr txBox="1">
            <a:spLocks noGrp="1"/>
          </p:cNvSpPr>
          <p:nvPr>
            <p:ph type="subTitle" idx="1"/>
          </p:nvPr>
        </p:nvSpPr>
        <p:spPr>
          <a:xfrm>
            <a:off x="832339" y="3325041"/>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39036785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35"/>
        <p:cNvGrpSpPr/>
        <p:nvPr/>
      </p:nvGrpSpPr>
      <p:grpSpPr>
        <a:xfrm>
          <a:off x="0" y="0"/>
          <a:ext cx="0" cy="0"/>
          <a:chOff x="0" y="0"/>
          <a:chExt cx="0" cy="0"/>
        </a:xfrm>
      </p:grpSpPr>
      <p:sp>
        <p:nvSpPr>
          <p:cNvPr id="336" name="Google Shape;336;p58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37" name="Google Shape;337;p583"/>
          <p:cNvSpPr txBox="1">
            <a:spLocks noGrp="1"/>
          </p:cNvSpPr>
          <p:nvPr>
            <p:ph type="body" idx="1"/>
          </p:nvPr>
        </p:nvSpPr>
        <p:spPr>
          <a:xfrm>
            <a:off x="838201" y="1825625"/>
            <a:ext cx="50820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38" name="Google Shape;338;p583"/>
          <p:cNvSpPr txBox="1">
            <a:spLocks noGrp="1"/>
          </p:cNvSpPr>
          <p:nvPr>
            <p:ph type="body" idx="2"/>
          </p:nvPr>
        </p:nvSpPr>
        <p:spPr>
          <a:xfrm>
            <a:off x="6271848" y="1825625"/>
            <a:ext cx="50820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24942117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4_Two Content">
  <p:cSld name="4_Two Content">
    <p:spTree>
      <p:nvGrpSpPr>
        <p:cNvPr id="1" name="Shape 339"/>
        <p:cNvGrpSpPr/>
        <p:nvPr/>
      </p:nvGrpSpPr>
      <p:grpSpPr>
        <a:xfrm>
          <a:off x="0" y="0"/>
          <a:ext cx="0" cy="0"/>
          <a:chOff x="0" y="0"/>
          <a:chExt cx="0" cy="0"/>
        </a:xfrm>
      </p:grpSpPr>
      <p:sp>
        <p:nvSpPr>
          <p:cNvPr id="340" name="Google Shape;340;p584"/>
          <p:cNvSpPr txBox="1">
            <a:spLocks noGrp="1"/>
          </p:cNvSpPr>
          <p:nvPr>
            <p:ph type="title"/>
          </p:nvPr>
        </p:nvSpPr>
        <p:spPr>
          <a:xfrm>
            <a:off x="838200" y="365125"/>
            <a:ext cx="6333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1" name="Google Shape;341;p584"/>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42" name="Google Shape;342;p584"/>
          <p:cNvSpPr>
            <a:spLocks noGrp="1"/>
          </p:cNvSpPr>
          <p:nvPr>
            <p:ph type="pic" idx="2"/>
          </p:nvPr>
        </p:nvSpPr>
        <p:spPr>
          <a:xfrm>
            <a:off x="7338485" y="0"/>
            <a:ext cx="4853600" cy="6858000"/>
          </a:xfrm>
          <a:prstGeom prst="rect">
            <a:avLst/>
          </a:prstGeom>
          <a:noFill/>
          <a:ln>
            <a:noFill/>
          </a:ln>
        </p:spPr>
      </p:sp>
    </p:spTree>
    <p:extLst>
      <p:ext uri="{BB962C8B-B14F-4D97-AF65-F5344CB8AC3E}">
        <p14:creationId xmlns:p14="http://schemas.microsoft.com/office/powerpoint/2010/main" val="33419464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2_Two Content">
  <p:cSld name="2_Two Content">
    <p:spTree>
      <p:nvGrpSpPr>
        <p:cNvPr id="1" name="Shape 343"/>
        <p:cNvGrpSpPr/>
        <p:nvPr/>
      </p:nvGrpSpPr>
      <p:grpSpPr>
        <a:xfrm>
          <a:off x="0" y="0"/>
          <a:ext cx="0" cy="0"/>
          <a:chOff x="0" y="0"/>
          <a:chExt cx="0" cy="0"/>
        </a:xfrm>
      </p:grpSpPr>
      <p:sp>
        <p:nvSpPr>
          <p:cNvPr id="344" name="Google Shape;344;p585"/>
          <p:cNvSpPr txBox="1">
            <a:spLocks noGrp="1"/>
          </p:cNvSpPr>
          <p:nvPr>
            <p:ph type="title"/>
          </p:nvPr>
        </p:nvSpPr>
        <p:spPr>
          <a:xfrm>
            <a:off x="838200" y="1027904"/>
            <a:ext cx="4941200" cy="51268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5" name="Google Shape;345;p585"/>
          <p:cNvSpPr txBox="1">
            <a:spLocks noGrp="1"/>
          </p:cNvSpPr>
          <p:nvPr>
            <p:ph type="body" idx="1"/>
          </p:nvPr>
        </p:nvSpPr>
        <p:spPr>
          <a:xfrm>
            <a:off x="6107723" y="1027907"/>
            <a:ext cx="5246000" cy="51268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4708962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_Two Content">
  <p:cSld name="3_Two Content">
    <p:spTree>
      <p:nvGrpSpPr>
        <p:cNvPr id="1" name="Shape 346"/>
        <p:cNvGrpSpPr/>
        <p:nvPr/>
      </p:nvGrpSpPr>
      <p:grpSpPr>
        <a:xfrm>
          <a:off x="0" y="0"/>
          <a:ext cx="0" cy="0"/>
          <a:chOff x="0" y="0"/>
          <a:chExt cx="0" cy="0"/>
        </a:xfrm>
      </p:grpSpPr>
      <p:sp>
        <p:nvSpPr>
          <p:cNvPr id="347" name="Google Shape;347;p586"/>
          <p:cNvSpPr txBox="1">
            <a:spLocks noGrp="1"/>
          </p:cNvSpPr>
          <p:nvPr>
            <p:ph type="body" idx="1"/>
          </p:nvPr>
        </p:nvSpPr>
        <p:spPr>
          <a:xfrm>
            <a:off x="971600" y="2432275"/>
            <a:ext cx="10336000" cy="1823200"/>
          </a:xfrm>
          <a:prstGeom prst="rect">
            <a:avLst/>
          </a:prstGeom>
          <a:noFill/>
          <a:ln>
            <a:noFill/>
          </a:ln>
        </p:spPr>
        <p:txBody>
          <a:bodyPr spcFirstLastPara="1" wrap="square" lIns="0" tIns="0" rIns="0" bIns="0" anchor="b" anchorCtr="0">
            <a:noAutofit/>
          </a:bodyPr>
          <a:lstStyle>
            <a:lvl1pPr marL="609585" lvl="0" indent="-304792" algn="ctr">
              <a:lnSpc>
                <a:spcPct val="72726"/>
              </a:lnSpc>
              <a:spcBef>
                <a:spcPts val="0"/>
              </a:spcBef>
              <a:spcAft>
                <a:spcPts val="0"/>
              </a:spcAft>
              <a:buSzPts val="8800"/>
              <a:buNone/>
              <a:defRPr sz="11733">
                <a:solidFill>
                  <a:schemeClr val="dk2"/>
                </a:solidFill>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48" name="Google Shape;348;p586"/>
          <p:cNvSpPr txBox="1">
            <a:spLocks noGrp="1"/>
          </p:cNvSpPr>
          <p:nvPr>
            <p:ph type="body" idx="2"/>
          </p:nvPr>
        </p:nvSpPr>
        <p:spPr>
          <a:xfrm>
            <a:off x="971599" y="4515895"/>
            <a:ext cx="10336000" cy="1317200"/>
          </a:xfrm>
          <a:prstGeom prst="rect">
            <a:avLst/>
          </a:prstGeom>
          <a:noFill/>
          <a:ln>
            <a:noFill/>
          </a:ln>
        </p:spPr>
        <p:txBody>
          <a:bodyPr spcFirstLastPara="1" wrap="square" lIns="68575" tIns="34275" rIns="68575" bIns="34275" anchor="t" anchorCtr="0">
            <a:normAutofit/>
          </a:bodyPr>
          <a:lstStyle>
            <a:lvl1pPr marL="609585" lvl="0" indent="-304792" algn="ctr">
              <a:lnSpc>
                <a:spcPct val="90000"/>
              </a:lnSpc>
              <a:spcBef>
                <a:spcPts val="1067"/>
              </a:spcBef>
              <a:spcAft>
                <a:spcPts val="0"/>
              </a:spcAft>
              <a:buSzPts val="2000"/>
              <a:buFont typeface="Arial"/>
              <a:buNone/>
              <a:defRPr/>
            </a:lvl1pPr>
            <a:lvl2pPr marL="1219170" lvl="1" indent="-457189" algn="ctr">
              <a:lnSpc>
                <a:spcPct val="90000"/>
              </a:lnSpc>
              <a:spcBef>
                <a:spcPts val="533"/>
              </a:spcBef>
              <a:spcAft>
                <a:spcPts val="0"/>
              </a:spcAft>
              <a:buClr>
                <a:srgbClr val="002842"/>
              </a:buClr>
              <a:buSzPts val="1800"/>
              <a:buChar char="−"/>
              <a:defRPr/>
            </a:lvl2pPr>
            <a:lvl3pPr marL="1828754" lvl="2" indent="-431789" algn="ctr">
              <a:lnSpc>
                <a:spcPct val="90000"/>
              </a:lnSpc>
              <a:spcBef>
                <a:spcPts val="533"/>
              </a:spcBef>
              <a:spcAft>
                <a:spcPts val="0"/>
              </a:spcAft>
              <a:buClr>
                <a:srgbClr val="002842"/>
              </a:buClr>
              <a:buSzPts val="1500"/>
              <a:buChar char="•"/>
              <a:defRPr/>
            </a:lvl3pPr>
            <a:lvl4pPr marL="2438339" lvl="3" indent="-423323" algn="ctr">
              <a:lnSpc>
                <a:spcPct val="90000"/>
              </a:lnSpc>
              <a:spcBef>
                <a:spcPts val="533"/>
              </a:spcBef>
              <a:spcAft>
                <a:spcPts val="0"/>
              </a:spcAft>
              <a:buClr>
                <a:srgbClr val="002842"/>
              </a:buClr>
              <a:buSzPts val="1400"/>
              <a:buChar char="−"/>
              <a:defRPr/>
            </a:lvl4pPr>
            <a:lvl5pPr marL="3047924" lvl="4" indent="-423323" algn="ctr">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1093659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349"/>
        <p:cNvGrpSpPr/>
        <p:nvPr/>
      </p:nvGrpSpPr>
      <p:grpSpPr>
        <a:xfrm>
          <a:off x="0" y="0"/>
          <a:ext cx="0" cy="0"/>
          <a:chOff x="0" y="0"/>
          <a:chExt cx="0" cy="0"/>
        </a:xfrm>
      </p:grpSpPr>
      <p:sp>
        <p:nvSpPr>
          <p:cNvPr id="350" name="Google Shape;350;p587"/>
          <p:cNvSpPr txBox="1">
            <a:spLocks noGrp="1"/>
          </p:cNvSpPr>
          <p:nvPr>
            <p:ph type="sldNum" idx="12"/>
          </p:nvPr>
        </p:nvSpPr>
        <p:spPr>
          <a:xfrm>
            <a:off x="10407409" y="6370940"/>
            <a:ext cx="1065200" cy="3652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9pPr>
          </a:lstStyle>
          <a:p>
            <a:fld id="{00000000-1234-1234-1234-123412341234}" type="slidenum">
              <a:rPr lang="en" smtClean="0"/>
              <a:pPr/>
              <a:t>‹#›</a:t>
            </a:fld>
            <a:endParaRPr lang="en"/>
          </a:p>
        </p:txBody>
      </p:sp>
      <p:sp>
        <p:nvSpPr>
          <p:cNvPr id="351" name="Google Shape;351;p587"/>
          <p:cNvSpPr/>
          <p:nvPr/>
        </p:nvSpPr>
        <p:spPr>
          <a:xfrm>
            <a:off x="-1" y="1"/>
            <a:ext cx="12192000" cy="6858000"/>
          </a:xfrm>
          <a:prstGeom prst="rect">
            <a:avLst/>
          </a:prstGeom>
          <a:gradFill>
            <a:gsLst>
              <a:gs pos="0">
                <a:srgbClr val="0070C0"/>
              </a:gs>
              <a:gs pos="45000">
                <a:srgbClr val="0070C0"/>
              </a:gs>
              <a:gs pos="100000">
                <a:srgbClr val="00B0F0"/>
              </a:gs>
            </a:gsLst>
            <a:lin ang="18900044" scaled="0"/>
          </a:gra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7158562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9_Title, Assoc, symbol graphic">
  <p:cSld name="9_Title, Assoc, symbol graphic">
    <p:spTree>
      <p:nvGrpSpPr>
        <p:cNvPr id="1" name="Shape 352"/>
        <p:cNvGrpSpPr/>
        <p:nvPr/>
      </p:nvGrpSpPr>
      <p:grpSpPr>
        <a:xfrm>
          <a:off x="0" y="0"/>
          <a:ext cx="0" cy="0"/>
          <a:chOff x="0" y="0"/>
          <a:chExt cx="0" cy="0"/>
        </a:xfrm>
      </p:grpSpPr>
      <p:pic>
        <p:nvPicPr>
          <p:cNvPr id="353" name="Google Shape;353;p58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54" name="Google Shape;354;p588"/>
          <p:cNvSpPr txBox="1">
            <a:spLocks noGrp="1"/>
          </p:cNvSpPr>
          <p:nvPr>
            <p:ph type="ctrTitle"/>
          </p:nvPr>
        </p:nvSpPr>
        <p:spPr>
          <a:xfrm>
            <a:off x="808893" y="3153425"/>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55" name="Google Shape;355;p588"/>
          <p:cNvSpPr txBox="1">
            <a:spLocks noGrp="1"/>
          </p:cNvSpPr>
          <p:nvPr>
            <p:ph type="subTitle" idx="1"/>
          </p:nvPr>
        </p:nvSpPr>
        <p:spPr>
          <a:xfrm>
            <a:off x="832339" y="4886919"/>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14760395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56"/>
        <p:cNvGrpSpPr/>
        <p:nvPr/>
      </p:nvGrpSpPr>
      <p:grpSpPr>
        <a:xfrm>
          <a:off x="0" y="0"/>
          <a:ext cx="0" cy="0"/>
          <a:chOff x="0" y="0"/>
          <a:chExt cx="0" cy="0"/>
        </a:xfrm>
      </p:grpSpPr>
      <p:sp>
        <p:nvSpPr>
          <p:cNvPr id="357" name="Google Shape;357;p589"/>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2400"/>
              <a:buFont typeface="Arial"/>
              <a:buNone/>
              <a:defRPr sz="32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8" name="Google Shape;358;p589"/>
          <p:cNvSpPr txBox="1">
            <a:spLocks noGrp="1"/>
          </p:cNvSpPr>
          <p:nvPr>
            <p:ph type="body" idx="1"/>
          </p:nvPr>
        </p:nvSpPr>
        <p:spPr>
          <a:xfrm>
            <a:off x="5183188" y="987425"/>
            <a:ext cx="6172400" cy="4873600"/>
          </a:xfrm>
          <a:prstGeom prst="rect">
            <a:avLst/>
          </a:prstGeom>
          <a:noFill/>
          <a:ln>
            <a:noFill/>
          </a:ln>
        </p:spPr>
        <p:txBody>
          <a:bodyPr spcFirstLastPara="1" wrap="square" lIns="68575" tIns="34275" rIns="68575" bIns="34275" anchor="t" anchorCtr="0">
            <a:normAutofit/>
          </a:bodyPr>
          <a:lstStyle>
            <a:lvl1pPr marL="609585" lvl="0" indent="-507987" algn="l">
              <a:lnSpc>
                <a:spcPct val="90000"/>
              </a:lnSpc>
              <a:spcBef>
                <a:spcPts val="1067"/>
              </a:spcBef>
              <a:spcAft>
                <a:spcPts val="0"/>
              </a:spcAft>
              <a:buSzPts val="2400"/>
              <a:buChar char="•"/>
              <a:defRPr sz="3200"/>
            </a:lvl1pPr>
            <a:lvl2pPr marL="1219170" lvl="1" indent="-482588" algn="l">
              <a:lnSpc>
                <a:spcPct val="90000"/>
              </a:lnSpc>
              <a:spcBef>
                <a:spcPts val="533"/>
              </a:spcBef>
              <a:spcAft>
                <a:spcPts val="0"/>
              </a:spcAft>
              <a:buClr>
                <a:srgbClr val="002842"/>
              </a:buClr>
              <a:buSzPts val="2100"/>
              <a:buChar char="−"/>
              <a:defRPr sz="2800"/>
            </a:lvl2pPr>
            <a:lvl3pPr marL="1828754" lvl="2" indent="-457189" algn="l">
              <a:lnSpc>
                <a:spcPct val="90000"/>
              </a:lnSpc>
              <a:spcBef>
                <a:spcPts val="533"/>
              </a:spcBef>
              <a:spcAft>
                <a:spcPts val="0"/>
              </a:spcAft>
              <a:buClr>
                <a:srgbClr val="002842"/>
              </a:buClr>
              <a:buSzPts val="1800"/>
              <a:buChar char="•"/>
              <a:defRPr sz="2400"/>
            </a:lvl3pPr>
            <a:lvl4pPr marL="2438339" lvl="3" indent="-431789" algn="l">
              <a:lnSpc>
                <a:spcPct val="90000"/>
              </a:lnSpc>
              <a:spcBef>
                <a:spcPts val="533"/>
              </a:spcBef>
              <a:spcAft>
                <a:spcPts val="0"/>
              </a:spcAft>
              <a:buClr>
                <a:srgbClr val="002842"/>
              </a:buClr>
              <a:buSzPts val="1500"/>
              <a:buChar char="−"/>
              <a:defRPr sz="2000"/>
            </a:lvl4pPr>
            <a:lvl5pPr marL="3047924" lvl="4" indent="-431789" algn="l">
              <a:lnSpc>
                <a:spcPct val="90000"/>
              </a:lnSpc>
              <a:spcBef>
                <a:spcPts val="533"/>
              </a:spcBef>
              <a:spcAft>
                <a:spcPts val="0"/>
              </a:spcAft>
              <a:buClr>
                <a:srgbClr val="002842"/>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359" name="Google Shape;359;p589"/>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SzPts val="1200"/>
              <a:buNone/>
              <a:defRPr sz="1600"/>
            </a:lvl1pPr>
            <a:lvl2pPr marL="1219170" lvl="1" indent="-304792" algn="l">
              <a:lnSpc>
                <a:spcPct val="90000"/>
              </a:lnSpc>
              <a:spcBef>
                <a:spcPts val="533"/>
              </a:spcBef>
              <a:spcAft>
                <a:spcPts val="0"/>
              </a:spcAft>
              <a:buClr>
                <a:srgbClr val="002842"/>
              </a:buClr>
              <a:buSzPts val="1100"/>
              <a:buNone/>
              <a:defRPr sz="1467"/>
            </a:lvl2pPr>
            <a:lvl3pPr marL="1828754" lvl="2" indent="-304792" algn="l">
              <a:lnSpc>
                <a:spcPct val="90000"/>
              </a:lnSpc>
              <a:spcBef>
                <a:spcPts val="533"/>
              </a:spcBef>
              <a:spcAft>
                <a:spcPts val="0"/>
              </a:spcAft>
              <a:buClr>
                <a:srgbClr val="002842"/>
              </a:buClr>
              <a:buSzPts val="900"/>
              <a:buNone/>
              <a:defRPr sz="1200"/>
            </a:lvl3pPr>
            <a:lvl4pPr marL="2438339" lvl="3" indent="-304792" algn="l">
              <a:lnSpc>
                <a:spcPct val="90000"/>
              </a:lnSpc>
              <a:spcBef>
                <a:spcPts val="533"/>
              </a:spcBef>
              <a:spcAft>
                <a:spcPts val="0"/>
              </a:spcAft>
              <a:buClr>
                <a:srgbClr val="002842"/>
              </a:buClr>
              <a:buSzPts val="800"/>
              <a:buNone/>
              <a:defRPr sz="1067"/>
            </a:lvl4pPr>
            <a:lvl5pPr marL="3047924" lvl="4" indent="-304792" algn="l">
              <a:lnSpc>
                <a:spcPct val="90000"/>
              </a:lnSpc>
              <a:spcBef>
                <a:spcPts val="533"/>
              </a:spcBef>
              <a:spcAft>
                <a:spcPts val="0"/>
              </a:spcAft>
              <a:buClr>
                <a:srgbClr val="002842"/>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360" name="Google Shape;360;p589"/>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361" name="Google Shape;361;p589"/>
          <p:cNvSpPr txBox="1">
            <a:spLocks noGrp="1"/>
          </p:cNvSpPr>
          <p:nvPr>
            <p:ph type="ftr" idx="11"/>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362" name="Google Shape;362;p589"/>
          <p:cNvSpPr txBox="1">
            <a:spLocks noGrp="1"/>
          </p:cNvSpPr>
          <p:nvPr>
            <p:ph type="sldNum" idx="12"/>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621997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xt 1 column">
  <p:cSld name="Text 1 column">
    <p:spTree>
      <p:nvGrpSpPr>
        <p:cNvPr id="1" name="Shape 363"/>
        <p:cNvGrpSpPr/>
        <p:nvPr/>
      </p:nvGrpSpPr>
      <p:grpSpPr>
        <a:xfrm>
          <a:off x="0" y="0"/>
          <a:ext cx="0" cy="0"/>
          <a:chOff x="0" y="0"/>
          <a:chExt cx="0" cy="0"/>
        </a:xfrm>
      </p:grpSpPr>
      <p:sp>
        <p:nvSpPr>
          <p:cNvPr id="364" name="Google Shape;364;p590"/>
          <p:cNvSpPr txBox="1">
            <a:spLocks noGrp="1"/>
          </p:cNvSpPr>
          <p:nvPr>
            <p:ph type="title"/>
          </p:nvPr>
        </p:nvSpPr>
        <p:spPr>
          <a:xfrm>
            <a:off x="665559" y="487680"/>
            <a:ext cx="10363200" cy="788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2"/>
              </a:buClr>
              <a:buSzPts val="2200"/>
              <a:buFont typeface="Arial"/>
              <a:buNone/>
              <a:defRPr sz="2933">
                <a:solidFill>
                  <a:schemeClr val="dk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5" name="Google Shape;365;p590"/>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9pPr>
          </a:lstStyle>
          <a:p>
            <a:fld id="{00000000-1234-1234-1234-123412341234}" type="slidenum">
              <a:rPr lang="en" smtClean="0"/>
              <a:pPr/>
              <a:t>‹#›</a:t>
            </a:fld>
            <a:endParaRPr lang="en"/>
          </a:p>
        </p:txBody>
      </p:sp>
      <p:sp>
        <p:nvSpPr>
          <p:cNvPr id="366" name="Google Shape;366;p590"/>
          <p:cNvSpPr txBox="1">
            <a:spLocks noGrp="1"/>
          </p:cNvSpPr>
          <p:nvPr>
            <p:ph type="body" idx="1"/>
          </p:nvPr>
        </p:nvSpPr>
        <p:spPr>
          <a:xfrm>
            <a:off x="665557" y="1602317"/>
            <a:ext cx="10363200" cy="4466000"/>
          </a:xfrm>
          <a:prstGeom prst="rect">
            <a:avLst/>
          </a:prstGeom>
          <a:noFill/>
          <a:ln>
            <a:noFill/>
          </a:ln>
        </p:spPr>
        <p:txBody>
          <a:bodyPr spcFirstLastPara="1" wrap="square" lIns="68575" tIns="34275" rIns="68575" bIns="34275" anchor="t" anchorCtr="0">
            <a:noAutofit/>
          </a:bodyPr>
          <a:lstStyle>
            <a:lvl1pPr marL="609585" lvl="0" indent="-474121" algn="l">
              <a:lnSpc>
                <a:spcPct val="90000"/>
              </a:lnSpc>
              <a:spcBef>
                <a:spcPts val="1067"/>
              </a:spcBef>
              <a:spcAft>
                <a:spcPts val="0"/>
              </a:spcAft>
              <a:buSzPts val="2000"/>
              <a:buChar char="•"/>
              <a:defRPr/>
            </a:lvl1pPr>
            <a:lvl2pPr marL="1219170" lvl="1" indent="-457189" algn="l">
              <a:lnSpc>
                <a:spcPct val="90000"/>
              </a:lnSpc>
              <a:spcBef>
                <a:spcPts val="1600"/>
              </a:spcBef>
              <a:spcAft>
                <a:spcPts val="0"/>
              </a:spcAft>
              <a:buClr>
                <a:srgbClr val="002842"/>
              </a:buClr>
              <a:buSzPts val="1800"/>
              <a:buChar char="−"/>
              <a:defRPr/>
            </a:lvl2pPr>
            <a:lvl3pPr marL="1828754" lvl="2" indent="-431789" algn="l">
              <a:lnSpc>
                <a:spcPct val="90000"/>
              </a:lnSpc>
              <a:spcBef>
                <a:spcPts val="1600"/>
              </a:spcBef>
              <a:spcAft>
                <a:spcPts val="0"/>
              </a:spcAft>
              <a:buClr>
                <a:srgbClr val="002842"/>
              </a:buClr>
              <a:buSzPts val="1500"/>
              <a:buChar char="•"/>
              <a:defRPr/>
            </a:lvl3pPr>
            <a:lvl4pPr marL="2438339" lvl="3" indent="-423323" algn="l">
              <a:lnSpc>
                <a:spcPct val="90000"/>
              </a:lnSpc>
              <a:spcBef>
                <a:spcPts val="1600"/>
              </a:spcBef>
              <a:spcAft>
                <a:spcPts val="0"/>
              </a:spcAft>
              <a:buClr>
                <a:srgbClr val="002842"/>
              </a:buClr>
              <a:buSzPts val="1400"/>
              <a:buChar char="−"/>
              <a:defRPr/>
            </a:lvl4pPr>
            <a:lvl5pPr marL="3047924" lvl="4" indent="-423323" algn="l">
              <a:lnSpc>
                <a:spcPct val="90000"/>
              </a:lnSpc>
              <a:spcBef>
                <a:spcPts val="1600"/>
              </a:spcBef>
              <a:spcAft>
                <a:spcPts val="0"/>
              </a:spcAft>
              <a:buClr>
                <a:srgbClr val="002842"/>
              </a:buClr>
              <a:buSzPts val="1400"/>
              <a:buChar char="−"/>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2773207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3_Divider with quote, purple gradient">
  <p:cSld name="3_Divider with quote, purple gradient">
    <p:spTree>
      <p:nvGrpSpPr>
        <p:cNvPr id="1" name="Shape 367"/>
        <p:cNvGrpSpPr/>
        <p:nvPr/>
      </p:nvGrpSpPr>
      <p:grpSpPr>
        <a:xfrm>
          <a:off x="0" y="0"/>
          <a:ext cx="0" cy="0"/>
          <a:chOff x="0" y="0"/>
          <a:chExt cx="0" cy="0"/>
        </a:xfrm>
      </p:grpSpPr>
      <p:pic>
        <p:nvPicPr>
          <p:cNvPr id="368" name="Google Shape;368;p591" descr="Background5-01.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
            <a:ext cx="12191997" cy="6864097"/>
          </a:xfrm>
          <a:prstGeom prst="rect">
            <a:avLst/>
          </a:prstGeom>
          <a:noFill/>
          <a:ln>
            <a:noFill/>
          </a:ln>
        </p:spPr>
      </p:pic>
      <p:pic>
        <p:nvPicPr>
          <p:cNvPr id="369" name="Google Shape;369;p591" descr="Background5-01.png"/>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
            <a:ext cx="12191997" cy="6864097"/>
          </a:xfrm>
          <a:prstGeom prst="rect">
            <a:avLst/>
          </a:prstGeom>
          <a:noFill/>
          <a:ln>
            <a:noFill/>
          </a:ln>
        </p:spPr>
      </p:pic>
      <p:sp>
        <p:nvSpPr>
          <p:cNvPr id="370" name="Google Shape;370;p591"/>
          <p:cNvSpPr txBox="1">
            <a:spLocks noGrp="1"/>
          </p:cNvSpPr>
          <p:nvPr>
            <p:ph type="title"/>
          </p:nvPr>
        </p:nvSpPr>
        <p:spPr>
          <a:xfrm>
            <a:off x="661671" y="1886528"/>
            <a:ext cx="9148000" cy="2060000"/>
          </a:xfrm>
          <a:prstGeom prst="rect">
            <a:avLst/>
          </a:prstGeom>
          <a:noFill/>
          <a:ln>
            <a:noFill/>
          </a:ln>
        </p:spPr>
        <p:txBody>
          <a:bodyPr spcFirstLastPara="1" wrap="square" lIns="0" tIns="0" rIns="0" bIns="0" anchor="t" anchorCtr="0">
            <a:noAutofit/>
          </a:bodyPr>
          <a:lstStyle>
            <a:lvl1pPr lvl="0" algn="l">
              <a:lnSpc>
                <a:spcPct val="136379"/>
              </a:lnSpc>
              <a:spcBef>
                <a:spcPts val="0"/>
              </a:spcBef>
              <a:spcAft>
                <a:spcPts val="0"/>
              </a:spcAft>
              <a:buClr>
                <a:schemeClr val="lt1"/>
              </a:buClr>
              <a:buSzPts val="2200"/>
              <a:buFont typeface="Arial"/>
              <a:buNone/>
              <a:defRPr sz="2933">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1" name="Google Shape;371;p591"/>
          <p:cNvSpPr txBox="1">
            <a:spLocks noGrp="1"/>
          </p:cNvSpPr>
          <p:nvPr>
            <p:ph type="body" idx="1"/>
          </p:nvPr>
        </p:nvSpPr>
        <p:spPr>
          <a:xfrm>
            <a:off x="661671" y="4876801"/>
            <a:ext cx="8308400" cy="1153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1200"/>
              <a:buNone/>
              <a:defRPr sz="1600" b="1">
                <a:solidFill>
                  <a:schemeClr val="lt1"/>
                </a:solidFill>
              </a:defRPr>
            </a:lvl1pPr>
            <a:lvl2pPr marL="1219170" lvl="1" indent="-304792" algn="l">
              <a:lnSpc>
                <a:spcPct val="100000"/>
              </a:lnSpc>
              <a:spcBef>
                <a:spcPts val="0"/>
              </a:spcBef>
              <a:spcAft>
                <a:spcPts val="0"/>
              </a:spcAft>
              <a:buClr>
                <a:schemeClr val="lt1"/>
              </a:buClr>
              <a:buSzPts val="1200"/>
              <a:buNone/>
              <a:defRPr sz="1600" b="0">
                <a:solidFill>
                  <a:schemeClr val="lt1"/>
                </a:solidFill>
              </a:defRPr>
            </a:lvl2pPr>
            <a:lvl3pPr marL="1828754" lvl="2" indent="-304792" algn="l">
              <a:lnSpc>
                <a:spcPct val="90000"/>
              </a:lnSpc>
              <a:spcBef>
                <a:spcPts val="533"/>
              </a:spcBef>
              <a:spcAft>
                <a:spcPts val="0"/>
              </a:spcAft>
              <a:buClr>
                <a:schemeClr val="lt1"/>
              </a:buClr>
              <a:buSzPts val="1200"/>
              <a:buNone/>
              <a:defRPr sz="1600" b="1">
                <a:solidFill>
                  <a:schemeClr val="lt1"/>
                </a:solidFill>
              </a:defRPr>
            </a:lvl3pPr>
            <a:lvl4pPr marL="2438339" lvl="3" indent="-304792" algn="l">
              <a:lnSpc>
                <a:spcPct val="90000"/>
              </a:lnSpc>
              <a:spcBef>
                <a:spcPts val="533"/>
              </a:spcBef>
              <a:spcAft>
                <a:spcPts val="0"/>
              </a:spcAft>
              <a:buClr>
                <a:schemeClr val="lt1"/>
              </a:buClr>
              <a:buSzPts val="1200"/>
              <a:buNone/>
              <a:defRPr sz="1600" b="1">
                <a:solidFill>
                  <a:schemeClr val="lt1"/>
                </a:solidFill>
              </a:defRPr>
            </a:lvl4pPr>
            <a:lvl5pPr marL="3047924" lvl="4" indent="-304792" algn="l">
              <a:lnSpc>
                <a:spcPct val="90000"/>
              </a:lnSpc>
              <a:spcBef>
                <a:spcPts val="533"/>
              </a:spcBef>
              <a:spcAft>
                <a:spcPts val="0"/>
              </a:spcAft>
              <a:buClr>
                <a:schemeClr val="lt1"/>
              </a:buClr>
              <a:buSzPts val="1200"/>
              <a:buNone/>
              <a:defRPr sz="1600" b="1">
                <a:solidFill>
                  <a:schemeClr val="lt1"/>
                </a:solidFill>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72" name="Google Shape;372;p591"/>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820799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ext 2 column">
  <p:cSld name="Text 2 column">
    <p:spTree>
      <p:nvGrpSpPr>
        <p:cNvPr id="1" name="Shape 373"/>
        <p:cNvGrpSpPr/>
        <p:nvPr/>
      </p:nvGrpSpPr>
      <p:grpSpPr>
        <a:xfrm>
          <a:off x="0" y="0"/>
          <a:ext cx="0" cy="0"/>
          <a:chOff x="0" y="0"/>
          <a:chExt cx="0" cy="0"/>
        </a:xfrm>
      </p:grpSpPr>
      <p:sp>
        <p:nvSpPr>
          <p:cNvPr id="374" name="Google Shape;374;p592"/>
          <p:cNvSpPr txBox="1">
            <a:spLocks noGrp="1"/>
          </p:cNvSpPr>
          <p:nvPr>
            <p:ph type="title"/>
          </p:nvPr>
        </p:nvSpPr>
        <p:spPr>
          <a:xfrm>
            <a:off x="665557" y="487681"/>
            <a:ext cx="10980800" cy="786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2"/>
              </a:buClr>
              <a:buSzPts val="2200"/>
              <a:buFont typeface="Arial"/>
              <a:buNone/>
              <a:defRPr sz="2933">
                <a:solidFill>
                  <a:schemeClr val="dk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5" name="Google Shape;375;p592"/>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9pPr>
          </a:lstStyle>
          <a:p>
            <a:fld id="{00000000-1234-1234-1234-123412341234}" type="slidenum">
              <a:rPr lang="en" smtClean="0"/>
              <a:pPr/>
              <a:t>‹#›</a:t>
            </a:fld>
            <a:endParaRPr lang="en"/>
          </a:p>
        </p:txBody>
      </p:sp>
      <p:sp>
        <p:nvSpPr>
          <p:cNvPr id="376" name="Google Shape;376;p592"/>
          <p:cNvSpPr txBox="1">
            <a:spLocks noGrp="1"/>
          </p:cNvSpPr>
          <p:nvPr>
            <p:ph type="body" idx="1"/>
          </p:nvPr>
        </p:nvSpPr>
        <p:spPr>
          <a:xfrm>
            <a:off x="675543" y="1597153"/>
            <a:ext cx="5425600" cy="4444800"/>
          </a:xfrm>
          <a:prstGeom prst="rect">
            <a:avLst/>
          </a:prstGeom>
          <a:noFill/>
          <a:ln>
            <a:noFill/>
          </a:ln>
        </p:spPr>
        <p:txBody>
          <a:bodyPr spcFirstLastPara="1" wrap="square" lIns="0" tIns="0" rIns="0" bIns="0" anchor="t" anchorCtr="0">
            <a:noAutofit/>
          </a:bodyPr>
          <a:lstStyle>
            <a:lvl1pPr marL="609585" lvl="0" indent="-474121" algn="l">
              <a:lnSpc>
                <a:spcPct val="100000"/>
              </a:lnSpc>
              <a:spcBef>
                <a:spcPts val="0"/>
              </a:spcBef>
              <a:spcAft>
                <a:spcPts val="0"/>
              </a:spcAft>
              <a:buClr>
                <a:schemeClr val="lt2"/>
              </a:buClr>
              <a:buSzPts val="2000"/>
              <a:buChar char="•"/>
              <a:defRPr sz="2667">
                <a:solidFill>
                  <a:schemeClr val="lt2"/>
                </a:solidFill>
              </a:defRPr>
            </a:lvl1pPr>
            <a:lvl2pPr marL="1219170" lvl="1" indent="-474121" algn="l">
              <a:lnSpc>
                <a:spcPct val="100000"/>
              </a:lnSpc>
              <a:spcBef>
                <a:spcPts val="1600"/>
              </a:spcBef>
              <a:spcAft>
                <a:spcPts val="0"/>
              </a:spcAft>
              <a:buClr>
                <a:schemeClr val="lt2"/>
              </a:buClr>
              <a:buSzPts val="2000"/>
              <a:buFont typeface="Arial"/>
              <a:buChar char="•"/>
              <a:defRPr sz="2667">
                <a:solidFill>
                  <a:schemeClr val="lt2"/>
                </a:solidFill>
              </a:defRPr>
            </a:lvl2pPr>
            <a:lvl3pPr marL="1828754" lvl="2" indent="-423323" algn="l">
              <a:lnSpc>
                <a:spcPct val="100000"/>
              </a:lnSpc>
              <a:spcBef>
                <a:spcPts val="1600"/>
              </a:spcBef>
              <a:spcAft>
                <a:spcPts val="0"/>
              </a:spcAft>
              <a:buClr>
                <a:schemeClr val="lt2"/>
              </a:buClr>
              <a:buSzPts val="1400"/>
              <a:buFont typeface="Merriweather Sans"/>
              <a:buChar char="–"/>
              <a:defRPr sz="1867">
                <a:solidFill>
                  <a:schemeClr val="lt2"/>
                </a:solidFill>
              </a:defRPr>
            </a:lvl3pPr>
            <a:lvl4pPr marL="2438339" lvl="3" indent="-423323" algn="l">
              <a:lnSpc>
                <a:spcPct val="100000"/>
              </a:lnSpc>
              <a:spcBef>
                <a:spcPts val="1600"/>
              </a:spcBef>
              <a:spcAft>
                <a:spcPts val="0"/>
              </a:spcAft>
              <a:buClr>
                <a:schemeClr val="lt2"/>
              </a:buClr>
              <a:buSzPts val="1400"/>
              <a:buFont typeface="Merriweather Sans"/>
              <a:buChar char="–"/>
              <a:defRPr sz="1867">
                <a:solidFill>
                  <a:schemeClr val="lt2"/>
                </a:solidFill>
              </a:defRPr>
            </a:lvl4pPr>
            <a:lvl5pPr marL="3047924" lvl="4" indent="-423323" algn="l">
              <a:lnSpc>
                <a:spcPct val="100000"/>
              </a:lnSpc>
              <a:spcBef>
                <a:spcPts val="1600"/>
              </a:spcBef>
              <a:spcAft>
                <a:spcPts val="0"/>
              </a:spcAft>
              <a:buClr>
                <a:schemeClr val="lt2"/>
              </a:buClr>
              <a:buSzPts val="1400"/>
              <a:buFont typeface="Merriweather Sans"/>
              <a:buChar char="–"/>
              <a:defRPr sz="1867">
                <a:solidFill>
                  <a:schemeClr val="lt2"/>
                </a:solidFill>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77" name="Google Shape;377;p592"/>
          <p:cNvSpPr txBox="1">
            <a:spLocks noGrp="1"/>
          </p:cNvSpPr>
          <p:nvPr>
            <p:ph type="body" idx="2"/>
          </p:nvPr>
        </p:nvSpPr>
        <p:spPr>
          <a:xfrm>
            <a:off x="6221132" y="1597153"/>
            <a:ext cx="5425600" cy="4444800"/>
          </a:xfrm>
          <a:prstGeom prst="rect">
            <a:avLst/>
          </a:prstGeom>
          <a:noFill/>
          <a:ln>
            <a:noFill/>
          </a:ln>
        </p:spPr>
        <p:txBody>
          <a:bodyPr spcFirstLastPara="1" wrap="square" lIns="0" tIns="0" rIns="0" bIns="0" anchor="t" anchorCtr="0">
            <a:noAutofit/>
          </a:bodyPr>
          <a:lstStyle>
            <a:lvl1pPr marL="609585" lvl="0" indent="-474121" algn="l">
              <a:lnSpc>
                <a:spcPct val="100000"/>
              </a:lnSpc>
              <a:spcBef>
                <a:spcPts val="1600"/>
              </a:spcBef>
              <a:spcAft>
                <a:spcPts val="0"/>
              </a:spcAft>
              <a:buClr>
                <a:schemeClr val="lt2"/>
              </a:buClr>
              <a:buSzPts val="2000"/>
              <a:buChar char="•"/>
              <a:defRPr sz="2667">
                <a:solidFill>
                  <a:schemeClr val="lt2"/>
                </a:solidFill>
              </a:defRPr>
            </a:lvl1pPr>
            <a:lvl2pPr marL="1219170" lvl="1" indent="-474121" algn="l">
              <a:lnSpc>
                <a:spcPct val="100000"/>
              </a:lnSpc>
              <a:spcBef>
                <a:spcPts val="1067"/>
              </a:spcBef>
              <a:spcAft>
                <a:spcPts val="0"/>
              </a:spcAft>
              <a:buClr>
                <a:schemeClr val="lt2"/>
              </a:buClr>
              <a:buSzPts val="2000"/>
              <a:buFont typeface="Arial"/>
              <a:buChar char="•"/>
              <a:defRPr sz="2667">
                <a:solidFill>
                  <a:schemeClr val="lt2"/>
                </a:solidFill>
              </a:defRPr>
            </a:lvl2pPr>
            <a:lvl3pPr marL="1828754" lvl="2" indent="-423323" algn="l">
              <a:lnSpc>
                <a:spcPct val="100000"/>
              </a:lnSpc>
              <a:spcBef>
                <a:spcPts val="1600"/>
              </a:spcBef>
              <a:spcAft>
                <a:spcPts val="0"/>
              </a:spcAft>
              <a:buClr>
                <a:schemeClr val="lt2"/>
              </a:buClr>
              <a:buSzPts val="1400"/>
              <a:buFont typeface="Merriweather Sans"/>
              <a:buChar char="–"/>
              <a:defRPr sz="1867">
                <a:solidFill>
                  <a:schemeClr val="lt2"/>
                </a:solidFill>
              </a:defRPr>
            </a:lvl3pPr>
            <a:lvl4pPr marL="2438339" lvl="3" indent="-423323" algn="l">
              <a:lnSpc>
                <a:spcPct val="100000"/>
              </a:lnSpc>
              <a:spcBef>
                <a:spcPts val="1600"/>
              </a:spcBef>
              <a:spcAft>
                <a:spcPts val="0"/>
              </a:spcAft>
              <a:buClr>
                <a:schemeClr val="lt2"/>
              </a:buClr>
              <a:buSzPts val="1400"/>
              <a:buFont typeface="Merriweather Sans"/>
              <a:buChar char="–"/>
              <a:defRPr sz="1867">
                <a:solidFill>
                  <a:schemeClr val="lt2"/>
                </a:solidFill>
              </a:defRPr>
            </a:lvl4pPr>
            <a:lvl5pPr marL="3047924" lvl="4" indent="-423323" algn="l">
              <a:lnSpc>
                <a:spcPct val="100000"/>
              </a:lnSpc>
              <a:spcBef>
                <a:spcPts val="1600"/>
              </a:spcBef>
              <a:spcAft>
                <a:spcPts val="0"/>
              </a:spcAft>
              <a:buClr>
                <a:schemeClr val="lt2"/>
              </a:buClr>
              <a:buSzPts val="1400"/>
              <a:buFont typeface="Merriweather Sans"/>
              <a:buChar char="–"/>
              <a:defRPr sz="1867">
                <a:solidFill>
                  <a:schemeClr val="lt2"/>
                </a:solidFill>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683748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10/3/2024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2212883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893575069"/>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3"/>
        <p:cNvGrpSpPr/>
        <p:nvPr/>
      </p:nvGrpSpPr>
      <p:grpSpPr>
        <a:xfrm>
          <a:off x="0" y="0"/>
          <a:ext cx="0" cy="0"/>
          <a:chOff x="0" y="0"/>
          <a:chExt cx="0" cy="0"/>
        </a:xfrm>
      </p:grpSpPr>
      <p:sp>
        <p:nvSpPr>
          <p:cNvPr id="304" name="Google Shape;304;p54"/>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marR="0" lvl="0" algn="l" rtl="0">
              <a:lnSpc>
                <a:spcPct val="90000"/>
              </a:lnSpc>
              <a:spcBef>
                <a:spcPts val="0"/>
              </a:spcBef>
              <a:spcAft>
                <a:spcPts val="0"/>
              </a:spcAft>
              <a:buClr>
                <a:schemeClr val="accent5"/>
              </a:buClr>
              <a:buSzPts val="2800"/>
              <a:buFont typeface="Arial"/>
              <a:buNone/>
              <a:defRPr sz="2800" b="0" i="0" u="none" strike="noStrike" cap="none">
                <a:solidFill>
                  <a:schemeClr val="accent5"/>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5" name="Google Shape;305;p54"/>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55600" algn="l" rtl="0">
              <a:lnSpc>
                <a:spcPct val="90000"/>
              </a:lnSpc>
              <a:spcBef>
                <a:spcPts val="800"/>
              </a:spcBef>
              <a:spcAft>
                <a:spcPts val="0"/>
              </a:spcAft>
              <a:buClr>
                <a:schemeClr val="accent5"/>
              </a:buClr>
              <a:buSzPts val="2000"/>
              <a:buFont typeface="Arial"/>
              <a:buChar char="•"/>
              <a:defRPr sz="2000" b="0" i="0" u="none" strike="noStrike" cap="none">
                <a:solidFill>
                  <a:srgbClr val="002842"/>
                </a:solidFill>
                <a:latin typeface="Arial"/>
                <a:ea typeface="Arial"/>
                <a:cs typeface="Arial"/>
                <a:sym typeface="Arial"/>
              </a:defRPr>
            </a:lvl1pPr>
            <a:lvl2pPr marL="914400" marR="0" lvl="1" indent="-342900" algn="l" rtl="0">
              <a:lnSpc>
                <a:spcPct val="90000"/>
              </a:lnSpc>
              <a:spcBef>
                <a:spcPts val="400"/>
              </a:spcBef>
              <a:spcAft>
                <a:spcPts val="0"/>
              </a:spcAft>
              <a:buClr>
                <a:srgbClr val="002842"/>
              </a:buClr>
              <a:buSzPts val="1800"/>
              <a:buFont typeface="Helvetica Neue"/>
              <a:buChar char="−"/>
              <a:defRPr sz="1800" b="0" i="0" u="none" strike="noStrike" cap="none">
                <a:solidFill>
                  <a:srgbClr val="002842"/>
                </a:solidFill>
                <a:latin typeface="Arial"/>
                <a:ea typeface="Arial"/>
                <a:cs typeface="Arial"/>
                <a:sym typeface="Arial"/>
              </a:defRPr>
            </a:lvl2pPr>
            <a:lvl3pPr marL="1371600" marR="0" lvl="2" indent="-323850" algn="l" rtl="0">
              <a:lnSpc>
                <a:spcPct val="90000"/>
              </a:lnSpc>
              <a:spcBef>
                <a:spcPts val="400"/>
              </a:spcBef>
              <a:spcAft>
                <a:spcPts val="0"/>
              </a:spcAft>
              <a:buClr>
                <a:srgbClr val="002842"/>
              </a:buClr>
              <a:buSzPts val="1500"/>
              <a:buFont typeface="Arial"/>
              <a:buChar char="•"/>
              <a:defRPr sz="1500" b="0" i="0" u="none" strike="noStrike" cap="none">
                <a:solidFill>
                  <a:srgbClr val="002842"/>
                </a:solidFill>
                <a:latin typeface="Arial"/>
                <a:ea typeface="Arial"/>
                <a:cs typeface="Arial"/>
                <a:sym typeface="Arial"/>
              </a:defRPr>
            </a:lvl3pPr>
            <a:lvl4pPr marL="1828800" marR="0" lvl="3" indent="-317500" algn="l" rtl="0">
              <a:lnSpc>
                <a:spcPct val="90000"/>
              </a:lnSpc>
              <a:spcBef>
                <a:spcPts val="400"/>
              </a:spcBef>
              <a:spcAft>
                <a:spcPts val="0"/>
              </a:spcAft>
              <a:buClr>
                <a:srgbClr val="002842"/>
              </a:buClr>
              <a:buSzPts val="1400"/>
              <a:buFont typeface="Helvetica Neue"/>
              <a:buChar char="−"/>
              <a:defRPr sz="1400" b="0" i="0" u="none" strike="noStrike" cap="none">
                <a:solidFill>
                  <a:srgbClr val="002842"/>
                </a:solidFill>
                <a:latin typeface="Arial"/>
                <a:ea typeface="Arial"/>
                <a:cs typeface="Arial"/>
                <a:sym typeface="Arial"/>
              </a:defRPr>
            </a:lvl4pPr>
            <a:lvl5pPr marL="2286000" marR="0" lvl="4" indent="-317500" algn="l" rtl="0">
              <a:lnSpc>
                <a:spcPct val="90000"/>
              </a:lnSpc>
              <a:spcBef>
                <a:spcPts val="400"/>
              </a:spcBef>
              <a:spcAft>
                <a:spcPts val="0"/>
              </a:spcAft>
              <a:buClr>
                <a:srgbClr val="002842"/>
              </a:buClr>
              <a:buSzPts val="1400"/>
              <a:buFont typeface="Helvetica Neue"/>
              <a:buChar char="−"/>
              <a:defRPr sz="1400" b="0" i="0" u="none" strike="noStrike" cap="none">
                <a:solidFill>
                  <a:srgbClr val="002842"/>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53841945"/>
      </p:ext>
    </p:extLst>
  </p:cSld>
  <p:clrMap bg1="lt1" tx1="dk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notesSlide" Target="../notesSlides/notesSlide7.xml"/><Relationship Id="rId16" Type="http://schemas.openxmlformats.org/officeDocument/2006/relationships/image" Target="../media/image31.png"/><Relationship Id="rId1" Type="http://schemas.openxmlformats.org/officeDocument/2006/relationships/slideLayout" Target="../slideLayouts/slideLayout26.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40.jpeg"/><Relationship Id="rId18" Type="http://schemas.openxmlformats.org/officeDocument/2006/relationships/slide" Target="slide15.xml"/><Relationship Id="rId3" Type="http://schemas.openxmlformats.org/officeDocument/2006/relationships/image" Target="../media/image35.jpeg"/><Relationship Id="rId7" Type="http://schemas.openxmlformats.org/officeDocument/2006/relationships/image" Target="../media/image37.jpeg"/><Relationship Id="rId12" Type="http://schemas.openxmlformats.org/officeDocument/2006/relationships/slide" Target="slide11.xml"/><Relationship Id="rId17" Type="http://schemas.openxmlformats.org/officeDocument/2006/relationships/image" Target="../media/image42.jpeg"/><Relationship Id="rId2" Type="http://schemas.openxmlformats.org/officeDocument/2006/relationships/notesSlide" Target="../notesSlides/notesSlide10.xml"/><Relationship Id="rId16" Type="http://schemas.openxmlformats.org/officeDocument/2006/relationships/slide" Target="slide17.xml"/><Relationship Id="rId20" Type="http://schemas.openxmlformats.org/officeDocument/2006/relationships/slide" Target="slide19.xml"/><Relationship Id="rId1" Type="http://schemas.openxmlformats.org/officeDocument/2006/relationships/slideLayout" Target="../slideLayouts/slideLayout12.xml"/><Relationship Id="rId6" Type="http://schemas.openxmlformats.org/officeDocument/2006/relationships/slide" Target="slide13.xml"/><Relationship Id="rId11" Type="http://schemas.openxmlformats.org/officeDocument/2006/relationships/image" Target="../media/image39.jpeg"/><Relationship Id="rId5" Type="http://schemas.openxmlformats.org/officeDocument/2006/relationships/image" Target="../media/image36.jpeg"/><Relationship Id="rId15" Type="http://schemas.openxmlformats.org/officeDocument/2006/relationships/image" Target="../media/image41.jpeg"/><Relationship Id="rId10" Type="http://schemas.openxmlformats.org/officeDocument/2006/relationships/slide" Target="slide12.xml"/><Relationship Id="rId19" Type="http://schemas.openxmlformats.org/officeDocument/2006/relationships/image" Target="../media/image43.jpeg"/><Relationship Id="rId4" Type="http://schemas.openxmlformats.org/officeDocument/2006/relationships/slide" Target="slide18.xml"/><Relationship Id="rId9" Type="http://schemas.openxmlformats.org/officeDocument/2006/relationships/image" Target="../media/image38.jpeg"/><Relationship Id="rId14" Type="http://schemas.openxmlformats.org/officeDocument/2006/relationships/slide" Target="slide16.xml"/></Relationships>
</file>

<file path=ppt/slides/_rels/slide1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22.xml"/><Relationship Id="rId4" Type="http://schemas.openxmlformats.org/officeDocument/2006/relationships/slide" Target="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22.xml"/><Relationship Id="rId4" Type="http://schemas.openxmlformats.org/officeDocument/2006/relationships/slide" Target="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4.xml"/><Relationship Id="rId1" Type="http://schemas.openxmlformats.org/officeDocument/2006/relationships/slideLayout" Target="../slideLayouts/slideLayout22.xml"/><Relationship Id="rId4" Type="http://schemas.openxmlformats.org/officeDocument/2006/relationships/image" Target="../media/image47.jpeg"/></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slide" Target="sl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slide" Target="slide10.xml"/></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7.xml"/><Relationship Id="rId1" Type="http://schemas.openxmlformats.org/officeDocument/2006/relationships/slideLayout" Target="../slideLayouts/slideLayout22.xml"/><Relationship Id="rId4" Type="http://schemas.openxmlformats.org/officeDocument/2006/relationships/slide" Target="slide10.xml"/></Relationships>
</file>

<file path=ppt/slides/_rels/slide1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8.xml"/><Relationship Id="rId1" Type="http://schemas.openxmlformats.org/officeDocument/2006/relationships/slideLayout" Target="../slideLayouts/slideLayout22.xml"/><Relationship Id="rId4" Type="http://schemas.openxmlformats.org/officeDocument/2006/relationships/slide" Target="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22.xml"/><Relationship Id="rId6" Type="http://schemas.openxmlformats.org/officeDocument/2006/relationships/image" Target="../media/image57.png"/><Relationship Id="rId5" Type="http://schemas.openxmlformats.org/officeDocument/2006/relationships/hyperlink" Target="https://en.wikipedia.org/wiki/File:Instagram_logo_2016.svg" TargetMode="External"/><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notesSlide" Target="../notesSlides/notesSlide23.xml"/><Relationship Id="rId1" Type="http://schemas.openxmlformats.org/officeDocument/2006/relationships/slideLayout" Target="../slideLayouts/slideLayout26.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6.xml"/><Relationship Id="rId1" Type="http://schemas.openxmlformats.org/officeDocument/2006/relationships/slideLayout" Target="../slideLayouts/slideLayout30.xml"/><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9.xml"/><Relationship Id="rId1" Type="http://schemas.openxmlformats.org/officeDocument/2006/relationships/slideLayout" Target="../slideLayouts/slideLayout17.xml"/><Relationship Id="rId4" Type="http://schemas.openxmlformats.org/officeDocument/2006/relationships/image" Target="../media/image70.jpeg"/></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svg"/><Relationship Id="rId2" Type="http://schemas.openxmlformats.org/officeDocument/2006/relationships/notesSlide" Target="../notesSlides/notesSlide30.xml"/><Relationship Id="rId1" Type="http://schemas.openxmlformats.org/officeDocument/2006/relationships/slideLayout" Target="../slideLayouts/slideLayout26.xml"/><Relationship Id="rId6" Type="http://schemas.openxmlformats.org/officeDocument/2006/relationships/image" Target="../media/image74.png"/><Relationship Id="rId5" Type="http://schemas.openxmlformats.org/officeDocument/2006/relationships/image" Target="../media/image73.svg"/><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1.xml"/><Relationship Id="rId1" Type="http://schemas.openxmlformats.org/officeDocument/2006/relationships/slideLayout" Target="../slideLayouts/slideLayout26.xml"/><Relationship Id="rId5" Type="http://schemas.openxmlformats.org/officeDocument/2006/relationships/image" Target="../media/image78.svg"/><Relationship Id="rId4" Type="http://schemas.openxmlformats.org/officeDocument/2006/relationships/image" Target="../media/image77.png"/></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26.xml"/><Relationship Id="rId5" Type="http://schemas.openxmlformats.org/officeDocument/2006/relationships/image" Target="../media/image78.svg"/><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3.xml"/><Relationship Id="rId1" Type="http://schemas.openxmlformats.org/officeDocument/2006/relationships/slideLayout" Target="../slideLayouts/slideLayout26.xml"/><Relationship Id="rId5" Type="http://schemas.openxmlformats.org/officeDocument/2006/relationships/image" Target="../media/image78.svg"/><Relationship Id="rId4" Type="http://schemas.openxmlformats.org/officeDocument/2006/relationships/image" Target="../media/image77.png"/></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4.xml"/><Relationship Id="rId1" Type="http://schemas.openxmlformats.org/officeDocument/2006/relationships/slideLayout" Target="../slideLayouts/slideLayout26.xml"/><Relationship Id="rId5" Type="http://schemas.openxmlformats.org/officeDocument/2006/relationships/image" Target="../media/image78.svg"/><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5.xml"/><Relationship Id="rId1" Type="http://schemas.openxmlformats.org/officeDocument/2006/relationships/slideLayout" Target="../slideLayouts/slideLayout26.xml"/><Relationship Id="rId5" Type="http://schemas.openxmlformats.org/officeDocument/2006/relationships/image" Target="../media/image78.svg"/><Relationship Id="rId4" Type="http://schemas.openxmlformats.org/officeDocument/2006/relationships/image" Target="../media/image77.png"/></Relationships>
</file>

<file path=ppt/slides/_rels/slide3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6.xml"/><Relationship Id="rId1" Type="http://schemas.openxmlformats.org/officeDocument/2006/relationships/slideLayout" Target="../slideLayouts/slideLayout14.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37.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hyperlink" Target="https://www.thiswaytocpa.com/" TargetMode="External"/><Relationship Id="rId7" Type="http://schemas.openxmlformats.org/officeDocument/2006/relationships/image" Target="../media/image85.png"/><Relationship Id="rId2" Type="http://schemas.openxmlformats.org/officeDocument/2006/relationships/notesSlide" Target="../notesSlides/notesSlide37.xml"/><Relationship Id="rId1" Type="http://schemas.openxmlformats.org/officeDocument/2006/relationships/slideLayout" Target="../slideLayouts/slideLayout13.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hyperlink" Target="https://www.joinaccountingplu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8.xml"/><Relationship Id="rId1" Type="http://schemas.openxmlformats.org/officeDocument/2006/relationships/slideLayout" Target="../slideLayouts/slideLayout12.xml"/><Relationship Id="rId5" Type="http://schemas.openxmlformats.org/officeDocument/2006/relationships/image" Target="../media/image89.jpg"/><Relationship Id="rId4" Type="http://schemas.openxmlformats.org/officeDocument/2006/relationships/image" Target="../media/image88.png"/></Relationships>
</file>

<file path=ppt/slides/_rels/slide3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0.xml"/><Relationship Id="rId1" Type="http://schemas.openxmlformats.org/officeDocument/2006/relationships/slideLayout" Target="../slideLayouts/slideLayout23.xml"/><Relationship Id="rId4" Type="http://schemas.openxmlformats.org/officeDocument/2006/relationships/image" Target="../media/image9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CD8917-F599-2A5F-498C-999692129CA9}"/>
              </a:ext>
            </a:extLst>
          </p:cNvPr>
          <p:cNvSpPr/>
          <p:nvPr/>
        </p:nvSpPr>
        <p:spPr>
          <a:xfrm>
            <a:off x="0" y="626"/>
            <a:ext cx="12192000" cy="685800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4183A45C-DF46-6AA5-051A-BA710A1950B0}"/>
              </a:ext>
            </a:extLst>
          </p:cNvPr>
          <p:cNvSpPr txBox="1"/>
          <p:nvPr/>
        </p:nvSpPr>
        <p:spPr>
          <a:xfrm>
            <a:off x="457200" y="0"/>
            <a:ext cx="11734800" cy="4385816"/>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Note for presenters:</a:t>
            </a:r>
            <a:endPar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presentation is designed as an aid to help you share your career journey with students. </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Please remember to keep the presentation conversational and get to know your audience!</a:t>
            </a:r>
          </a:p>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Personalize your presentation by:</a:t>
            </a:r>
          </a:p>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17" marR="0" lvl="0" indent="-342917" algn="l" defTabSz="609630" rtl="0" eaLnBrk="1" fontAlgn="auto" latinLnBrk="0" hangingPunct="1">
              <a:lnSpc>
                <a:spcPct val="100000"/>
              </a:lnSpc>
              <a:spcBef>
                <a:spcPts val="0"/>
              </a:spcBef>
              <a:spcAft>
                <a:spcPts val="0"/>
              </a:spcAft>
              <a:buClrTx/>
              <a:buSzTx/>
              <a:buFontTx/>
              <a:buAutoNum type="arabicPeriod"/>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Updating slides 5-6, 20 &amp; 40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your personal information and fun pictures prior to the presentation.</a:t>
            </a:r>
            <a:b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17" marR="0" lvl="0" indent="-342917" algn="l" defTabSz="609630" rtl="0" eaLnBrk="1" fontAlgn="auto" latinLnBrk="0" hangingPunct="1">
              <a:lnSpc>
                <a:spcPct val="100000"/>
              </a:lnSpc>
              <a:spcBef>
                <a:spcPts val="0"/>
              </a:spcBef>
              <a:spcAft>
                <a:spcPts val="0"/>
              </a:spcAft>
              <a:buClrTx/>
              <a:buSzTx/>
              <a:buFont typeface="+mj-lt"/>
              <a:buAutoNum type="arabicPeriod" startAt="2"/>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Making your time with the students fun by sharing your journey in a way they can understand. Remember these students have little experience in accounting. </a:t>
            </a:r>
            <a:b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17" marR="0" lvl="0" indent="-342917" algn="l" defTabSz="609630" rtl="0" eaLnBrk="1" fontAlgn="auto" latinLnBrk="0" hangingPunct="1">
              <a:lnSpc>
                <a:spcPct val="100000"/>
              </a:lnSpc>
              <a:spcBef>
                <a:spcPts val="0"/>
              </a:spcBef>
              <a:spcAft>
                <a:spcPts val="0"/>
              </a:spcAft>
              <a:buClrTx/>
              <a:buSzTx/>
              <a:buFont typeface="+mj-lt"/>
              <a:buAutoNum type="arabicPeriod" startAt="2"/>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Reviewing the Notes section of the slides for presenter tips and opportunities to engage the students.</a:t>
            </a:r>
          </a:p>
        </p:txBody>
      </p:sp>
      <p:sp>
        <p:nvSpPr>
          <p:cNvPr id="4" name="TextBox 3">
            <a:extLst>
              <a:ext uri="{FF2B5EF4-FFF2-40B4-BE49-F238E27FC236}">
                <a16:creationId xmlns:a16="http://schemas.microsoft.com/office/drawing/2014/main" id="{05684B5B-59C8-3C94-989A-A44C37BD91CE}"/>
              </a:ext>
            </a:extLst>
          </p:cNvPr>
          <p:cNvSpPr txBox="1"/>
          <p:nvPr/>
        </p:nvSpPr>
        <p:spPr>
          <a:xfrm>
            <a:off x="1370555" y="5657671"/>
            <a:ext cx="11110587" cy="923330"/>
          </a:xfrm>
          <a:prstGeom prst="rect">
            <a:avLst/>
          </a:prstGeom>
          <a:noFill/>
        </p:spPr>
        <p:txBody>
          <a:bodyPr wrap="squar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Trivia Game on </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Slides 30-35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optional if time permits.</a:t>
            </a:r>
            <a:b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D97B6BE4-35C5-D623-189A-BC34E123B982}"/>
              </a:ext>
            </a:extLst>
          </p:cNvPr>
          <p:cNvSpPr txBox="1"/>
          <p:nvPr/>
        </p:nvSpPr>
        <p:spPr>
          <a:xfrm>
            <a:off x="457199" y="4975577"/>
            <a:ext cx="1055944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Optional activity</a:t>
            </a:r>
            <a:endParaRPr kumimoji="0" lang="en-US" sz="36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Graphic 6" descr="Question Mark with solid fill">
            <a:extLst>
              <a:ext uri="{FF2B5EF4-FFF2-40B4-BE49-F238E27FC236}">
                <a16:creationId xmlns:a16="http://schemas.microsoft.com/office/drawing/2014/main" id="{5E873A9B-ECD3-96D1-6C89-560F114FAA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3052" y="5657671"/>
            <a:ext cx="345511" cy="345511"/>
          </a:xfrm>
          <a:prstGeom prst="rect">
            <a:avLst/>
          </a:prstGeom>
        </p:spPr>
      </p:pic>
    </p:spTree>
    <p:extLst>
      <p:ext uri="{BB962C8B-B14F-4D97-AF65-F5344CB8AC3E}">
        <p14:creationId xmlns:p14="http://schemas.microsoft.com/office/powerpoint/2010/main" val="131971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Oval 2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8" name="Oval 2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20" name="Group 2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6" name="Freeform: Shape 2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Freeform: Shape 2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8" name="Oval 2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9" name="Oval 2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22"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14" name="Picture Placeholder 13" descr="Sea of hands in the middle">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4"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0"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92000" y="-3"/>
            <a:ext cx="9000000"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6203951"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cs typeface="Arial" panose="020B0604020202020204" pitchFamily="34" charset="0"/>
              </a:rPr>
              <a:t>Let’s Talk Business</a:t>
            </a:r>
          </a:p>
        </p:txBody>
      </p:sp>
      <p:pic>
        <p:nvPicPr>
          <p:cNvPr id="5" name="Picture 4" descr="A black and white logo&#10;&#10;Description automatically generated">
            <a:extLst>
              <a:ext uri="{FF2B5EF4-FFF2-40B4-BE49-F238E27FC236}">
                <a16:creationId xmlns:a16="http://schemas.microsoft.com/office/drawing/2014/main" id="{DE5916CE-709B-6C4F-5D8D-FF45E8E825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636" y="5421028"/>
            <a:ext cx="2514729" cy="1397072"/>
          </a:xfrm>
          <a:prstGeom prst="rect">
            <a:avLst/>
          </a:prstGeom>
        </p:spPr>
      </p:pic>
    </p:spTree>
    <p:extLst>
      <p:ext uri="{BB962C8B-B14F-4D97-AF65-F5344CB8AC3E}">
        <p14:creationId xmlns:p14="http://schemas.microsoft.com/office/powerpoint/2010/main" val="1619525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268730" y="353501"/>
            <a:ext cx="10296208" cy="1246699"/>
          </a:xfrm>
        </p:spPr>
        <p:txBody>
          <a:bodyPr/>
          <a:lstStyle/>
          <a:p>
            <a:r>
              <a:rPr lang="en-US" dirty="0">
                <a:latin typeface="Arial" panose="020B0604020202020204" pitchFamily="34" charset="0"/>
                <a:cs typeface="Arial" panose="020B0604020202020204" pitchFamily="34" charset="0"/>
              </a:rPr>
              <a:t>At the heart of every business is…</a:t>
            </a:r>
          </a:p>
        </p:txBody>
      </p:sp>
      <p:pic>
        <p:nvPicPr>
          <p:cNvPr id="18" name="Picture Placeholder 17" descr="Mixed raced employees">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0" y="1600200"/>
            <a:ext cx="3054096" cy="3776472"/>
          </a:xfrm>
        </p:spPr>
      </p:pic>
      <p:pic>
        <p:nvPicPr>
          <p:cNvPr id="20" name="Picture Placeholder 19" descr="A delivery drone carrying a package inside a warehouse">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p:blipFill>
        <p:spPr>
          <a:xfrm>
            <a:off x="3054096" y="1600200"/>
            <a:ext cx="3054096" cy="3776472"/>
          </a:xfrm>
        </p:spPr>
      </p:pic>
      <p:pic>
        <p:nvPicPr>
          <p:cNvPr id="25" name="Picture Placeholder 24" descr="Video camera on stand recording man presenting and holding laptop with one hand">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p:blipFill>
        <p:spPr>
          <a:xfrm>
            <a:off x="9137904" y="1600200"/>
            <a:ext cx="3054096" cy="3776472"/>
          </a:xfrm>
        </p:spPr>
      </p:pic>
      <p:pic>
        <p:nvPicPr>
          <p:cNvPr id="23" name="Picture Placeholder 22" descr="Team of four people using computer in call center">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a:blip r:embed="rId6" cstate="screen">
            <a:extLst>
              <a:ext uri="{28A0092B-C50C-407E-A947-70E740481C1C}">
                <a14:useLocalDpi xmlns:a14="http://schemas.microsoft.com/office/drawing/2010/main"/>
              </a:ext>
            </a:extLst>
          </a:blip>
          <a:srcRect/>
          <a:stretch/>
        </p:blipFill>
        <p:spPr>
          <a:xfrm>
            <a:off x="6083808" y="1600200"/>
            <a:ext cx="3054096" cy="3776472"/>
          </a:xfrm>
        </p:spPr>
      </p:pic>
      <p:sp>
        <p:nvSpPr>
          <p:cNvPr id="15" name="Text Placeholder 40">
            <a:extLst>
              <a:ext uri="{FF2B5EF4-FFF2-40B4-BE49-F238E27FC236}">
                <a16:creationId xmlns:a16="http://schemas.microsoft.com/office/drawing/2014/main" id="{1648A31F-2013-41F7-9749-9860BCAFCCCF}"/>
              </a:ext>
            </a:extLst>
          </p:cNvPr>
          <p:cNvSpPr txBox="1">
            <a:spLocks/>
          </p:cNvSpPr>
          <p:nvPr/>
        </p:nvSpPr>
        <p:spPr>
          <a:xfrm>
            <a:off x="268730"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People</a:t>
            </a:r>
          </a:p>
        </p:txBody>
      </p:sp>
      <p:sp>
        <p:nvSpPr>
          <p:cNvPr id="16" name="Text Placeholder 40">
            <a:extLst>
              <a:ext uri="{FF2B5EF4-FFF2-40B4-BE49-F238E27FC236}">
                <a16:creationId xmlns:a16="http://schemas.microsoft.com/office/drawing/2014/main" id="{91B4B70E-02FC-4D28-BC5A-1A0C537CD981}"/>
              </a:ext>
            </a:extLst>
          </p:cNvPr>
          <p:cNvSpPr txBox="1">
            <a:spLocks/>
          </p:cNvSpPr>
          <p:nvPr/>
        </p:nvSpPr>
        <p:spPr>
          <a:xfrm>
            <a:off x="3376231"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Products</a:t>
            </a:r>
          </a:p>
        </p:txBody>
      </p:sp>
      <p:sp>
        <p:nvSpPr>
          <p:cNvPr id="17" name="Text Placeholder 40">
            <a:extLst>
              <a:ext uri="{FF2B5EF4-FFF2-40B4-BE49-F238E27FC236}">
                <a16:creationId xmlns:a16="http://schemas.microsoft.com/office/drawing/2014/main" id="{8F1653C2-96AB-4AD2-BF0B-DE503FD786C0}"/>
              </a:ext>
            </a:extLst>
          </p:cNvPr>
          <p:cNvSpPr txBox="1">
            <a:spLocks/>
          </p:cNvSpPr>
          <p:nvPr/>
        </p:nvSpPr>
        <p:spPr>
          <a:xfrm>
            <a:off x="6405946" y="5691503"/>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Service</a:t>
            </a:r>
          </a:p>
        </p:txBody>
      </p:sp>
      <p:sp>
        <p:nvSpPr>
          <p:cNvPr id="19" name="Text Placeholder 40">
            <a:extLst>
              <a:ext uri="{FF2B5EF4-FFF2-40B4-BE49-F238E27FC236}">
                <a16:creationId xmlns:a16="http://schemas.microsoft.com/office/drawing/2014/main" id="{D4B50852-CD2E-48C2-B906-0AFA445FE725}"/>
              </a:ext>
            </a:extLst>
          </p:cNvPr>
          <p:cNvSpPr txBox="1">
            <a:spLocks/>
          </p:cNvSpPr>
          <p:nvPr/>
        </p:nvSpPr>
        <p:spPr>
          <a:xfrm>
            <a:off x="9460039" y="5691502"/>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Marketing</a:t>
            </a:r>
          </a:p>
        </p:txBody>
      </p:sp>
    </p:spTree>
    <p:extLst>
      <p:ext uri="{BB962C8B-B14F-4D97-AF65-F5344CB8AC3E}">
        <p14:creationId xmlns:p14="http://schemas.microsoft.com/office/powerpoint/2010/main" val="215888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Oval 2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3" name="Oval 2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25" name="Group 2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6" name="Freeform: Shape 2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Freeform: Shape 2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8" name="Oval 2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9" name="Oval 2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31"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14" name="Picture Placeholder 13" descr="Pile of American dollar banknotes">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3"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5"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cs typeface="Arial" panose="020B0604020202020204" pitchFamily="34" charset="0"/>
              </a:rPr>
              <a:t>Money!</a:t>
            </a:r>
          </a:p>
        </p:txBody>
      </p:sp>
      <p:sp>
        <p:nvSpPr>
          <p:cNvPr id="3" name="TextBox 2">
            <a:extLst>
              <a:ext uri="{FF2B5EF4-FFF2-40B4-BE49-F238E27FC236}">
                <a16:creationId xmlns:a16="http://schemas.microsoft.com/office/drawing/2014/main" id="{F0A6EC93-62EB-2BD1-688A-86AEBD1354AB}"/>
              </a:ext>
            </a:extLst>
          </p:cNvPr>
          <p:cNvSpPr txBox="1"/>
          <p:nvPr/>
        </p:nvSpPr>
        <p:spPr>
          <a:xfrm>
            <a:off x="550862" y="3895595"/>
            <a:ext cx="3983559" cy="224676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 you get an allowance?</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do you do when you want to buy something?</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do you do when you are given money as a gift?</a:t>
            </a:r>
          </a:p>
        </p:txBody>
      </p:sp>
    </p:spTree>
    <p:extLst>
      <p:ext uri="{BB962C8B-B14F-4D97-AF65-F5344CB8AC3E}">
        <p14:creationId xmlns:p14="http://schemas.microsoft.com/office/powerpoint/2010/main" val="509519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789614" y="50800"/>
            <a:ext cx="5411786" cy="1597498"/>
          </a:xfrm>
        </p:spPr>
        <p:txBody>
          <a:bodyPr anchor="b" anchorCtr="0">
            <a:normAutofit/>
          </a:bodyPr>
          <a:lstStyle/>
          <a:p>
            <a:r>
              <a:rPr lang="en-US" dirty="0">
                <a:latin typeface="Arial" panose="020B0604020202020204" pitchFamily="34" charset="0"/>
                <a:ea typeface="Roboto" panose="02000000000000000000" pitchFamily="2" charset="0"/>
                <a:cs typeface="Arial" panose="020B0604020202020204" pitchFamily="34" charset="0"/>
              </a:rPr>
              <a:t>Name</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789614" y="1826419"/>
            <a:ext cx="3565524" cy="865982"/>
          </a:xfrm>
        </p:spPr>
        <p:txBody>
          <a:bodyPr>
            <a:normAutofit/>
          </a:bodyPr>
          <a:lstStyle/>
          <a:p>
            <a:pPr>
              <a:spcBef>
                <a:spcPts val="0"/>
              </a:spcBef>
            </a:pPr>
            <a:r>
              <a:rPr lang="en-US" dirty="0">
                <a:latin typeface="Arial" panose="020B0604020202020204" pitchFamily="34" charset="0"/>
                <a:cs typeface="Arial" panose="020B0604020202020204" pitchFamily="34" charset="0"/>
              </a:rPr>
              <a:t>Title</a:t>
            </a:r>
          </a:p>
          <a:p>
            <a:pPr>
              <a:spcBef>
                <a:spcPts val="0"/>
              </a:spcBef>
            </a:pPr>
            <a:r>
              <a:rPr lang="en-US" dirty="0">
                <a:latin typeface="Arial" panose="020B0604020202020204" pitchFamily="34" charset="0"/>
                <a:cs typeface="Arial" panose="020B0604020202020204" pitchFamily="34" charset="0"/>
              </a:rPr>
              <a:t>Company</a:t>
            </a:r>
          </a:p>
        </p:txBody>
      </p:sp>
      <p:sp>
        <p:nvSpPr>
          <p:cNvPr id="5" name="Picture Placeholder 4">
            <a:extLst>
              <a:ext uri="{FF2B5EF4-FFF2-40B4-BE49-F238E27FC236}">
                <a16:creationId xmlns:a16="http://schemas.microsoft.com/office/drawing/2014/main" id="{0FDDDD73-628F-452C-886D-B3692C19229C}"/>
              </a:ext>
            </a:extLst>
          </p:cNvPr>
          <p:cNvSpPr>
            <a:spLocks noGrp="1"/>
          </p:cNvSpPr>
          <p:nvPr>
            <p:ph type="pic" sz="quarter" idx="13"/>
          </p:nvPr>
        </p:nvSpPr>
        <p:spPr>
          <a:xfrm>
            <a:off x="176212" y="434975"/>
            <a:ext cx="5321300" cy="5988049"/>
          </a:xfrm>
        </p:spPr>
        <p:txBody>
          <a:bodyPr/>
          <a:lstStyle/>
          <a:p>
            <a:endParaRPr lang="en-US"/>
          </a:p>
        </p:txBody>
      </p:sp>
      <p:sp>
        <p:nvSpPr>
          <p:cNvPr id="7" name="Subtitle 2">
            <a:extLst>
              <a:ext uri="{FF2B5EF4-FFF2-40B4-BE49-F238E27FC236}">
                <a16:creationId xmlns:a16="http://schemas.microsoft.com/office/drawing/2014/main" id="{E5607467-1D2F-45C3-B361-49CD494BCEE2}"/>
              </a:ext>
            </a:extLst>
          </p:cNvPr>
          <p:cNvSpPr txBox="1">
            <a:spLocks/>
          </p:cNvSpPr>
          <p:nvPr/>
        </p:nvSpPr>
        <p:spPr>
          <a:xfrm>
            <a:off x="5789614" y="3299618"/>
            <a:ext cx="5564186" cy="2974182"/>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 first became interested in accounting when…</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My career started…</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And now I…Which means I...</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My favorite part of my job is…</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The coolest thing I’ve done as a CPA is…</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You might be surprised to learn I…</a:t>
            </a:r>
          </a:p>
        </p:txBody>
      </p:sp>
    </p:spTree>
    <p:extLst>
      <p:ext uri="{BB962C8B-B14F-4D97-AF65-F5344CB8AC3E}">
        <p14:creationId xmlns:p14="http://schemas.microsoft.com/office/powerpoint/2010/main" val="3071903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378370" y="276268"/>
            <a:ext cx="5411786" cy="1597498"/>
          </a:xfrm>
        </p:spPr>
        <p:txBody>
          <a:bodyPr anchor="b" anchorCtr="0">
            <a:normAutofit/>
          </a:bodyPr>
          <a:lstStyle/>
          <a:p>
            <a:r>
              <a:rPr lang="en-US" dirty="0">
                <a:latin typeface="Arial" panose="020B0604020202020204" pitchFamily="34" charset="0"/>
                <a:ea typeface="Roboto" panose="02000000000000000000" pitchFamily="2" charset="0"/>
                <a:cs typeface="Arial" panose="020B0604020202020204" pitchFamily="34" charset="0"/>
              </a:rPr>
              <a:t>When I was in school…</a:t>
            </a:r>
          </a:p>
        </p:txBody>
      </p:sp>
      <p:sp>
        <p:nvSpPr>
          <p:cNvPr id="5" name="Picture Placeholder 4">
            <a:extLst>
              <a:ext uri="{FF2B5EF4-FFF2-40B4-BE49-F238E27FC236}">
                <a16:creationId xmlns:a16="http://schemas.microsoft.com/office/drawing/2014/main" id="{0FDDDD73-628F-452C-886D-B3692C19229C}"/>
              </a:ext>
            </a:extLst>
          </p:cNvPr>
          <p:cNvSpPr>
            <a:spLocks noGrp="1"/>
          </p:cNvSpPr>
          <p:nvPr>
            <p:ph type="pic" sz="quarter" idx="13"/>
          </p:nvPr>
        </p:nvSpPr>
        <p:spPr>
          <a:xfrm>
            <a:off x="6451950" y="276268"/>
            <a:ext cx="5321300" cy="5988049"/>
          </a:xfrm>
        </p:spPr>
        <p:txBody>
          <a:bodyPr/>
          <a:lstStyle/>
          <a:p>
            <a:endParaRPr lang="en-US"/>
          </a:p>
        </p:txBody>
      </p:sp>
      <p:sp>
        <p:nvSpPr>
          <p:cNvPr id="7" name="Subtitle 2">
            <a:extLst>
              <a:ext uri="{FF2B5EF4-FFF2-40B4-BE49-F238E27FC236}">
                <a16:creationId xmlns:a16="http://schemas.microsoft.com/office/drawing/2014/main" id="{E5607467-1D2F-45C3-B361-49CD494BCEE2}"/>
              </a:ext>
            </a:extLst>
          </p:cNvPr>
          <p:cNvSpPr txBox="1">
            <a:spLocks/>
          </p:cNvSpPr>
          <p:nvPr/>
        </p:nvSpPr>
        <p:spPr>
          <a:xfrm>
            <a:off x="378370" y="2167003"/>
            <a:ext cx="5564186" cy="3557391"/>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 took classes that prepared me for future success. Classes like…</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 participated in sports and clubs like…</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These prepared me by…</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When I was looking for colleges, I wanted…</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 knew I wanted to major in accounting because…</a:t>
            </a:r>
          </a:p>
          <a:p>
            <a:pPr marL="342900" marR="0" lvl="0" indent="-342900" algn="l" defTabSz="914400" rtl="0" eaLnBrk="1" fontAlgn="auto" latinLnBrk="0" hangingPunct="1">
              <a:lnSpc>
                <a:spcPct val="110000"/>
              </a:lnSpc>
              <a:spcBef>
                <a:spcPts val="0"/>
              </a:spcBef>
              <a:spcAft>
                <a:spcPts val="8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 college I set myself apart by…</a:t>
            </a:r>
          </a:p>
        </p:txBody>
      </p:sp>
    </p:spTree>
    <p:extLst>
      <p:ext uri="{BB962C8B-B14F-4D97-AF65-F5344CB8AC3E}">
        <p14:creationId xmlns:p14="http://schemas.microsoft.com/office/powerpoint/2010/main" val="1808428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70515" y="1138412"/>
            <a:ext cx="7650971" cy="3195234"/>
          </a:xfrm>
          <a:prstGeom prst="rect">
            <a:avLst/>
          </a:prstGeom>
        </p:spPr>
        <p:txBody>
          <a:bodyPr lIns="0" tIns="0" rIns="0" bIns="0" rtlCol="0" anchor="t">
            <a:spAutoFit/>
          </a:bodyPr>
          <a:lstStyle/>
          <a:p>
            <a:pPr marL="0" marR="0" lvl="0" indent="0" algn="ctr" defTabSz="914400" rtl="0" eaLnBrk="1" fontAlgn="auto" latinLnBrk="0" hangingPunct="1">
              <a:lnSpc>
                <a:spcPts val="12999"/>
              </a:lnSpc>
              <a:spcBef>
                <a:spcPts val="0"/>
              </a:spcBef>
              <a:spcAft>
                <a:spcPts val="0"/>
              </a:spcAft>
              <a:buClrTx/>
              <a:buSzTx/>
              <a:buFontTx/>
              <a:buNone/>
              <a:tabLst/>
              <a:defRPr/>
            </a:pPr>
            <a:r>
              <a:rPr kumimoji="0" lang="en-US" sz="8666"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Getting to know you</a:t>
            </a:r>
          </a:p>
        </p:txBody>
      </p:sp>
      <p:sp>
        <p:nvSpPr>
          <p:cNvPr id="3" name="Freeform 3"/>
          <p:cNvSpPr/>
          <p:nvPr/>
        </p:nvSpPr>
        <p:spPr>
          <a:xfrm rot="6648497" flipH="1">
            <a:off x="10496864" y="4024100"/>
            <a:ext cx="2329858" cy="1531881"/>
          </a:xfrm>
          <a:custGeom>
            <a:avLst/>
            <a:gdLst/>
            <a:ahLst/>
            <a:cxnLst/>
            <a:rect l="l" t="t" r="r" b="b"/>
            <a:pathLst>
              <a:path w="3494787" h="2297822">
                <a:moveTo>
                  <a:pt x="3494787" y="0"/>
                </a:moveTo>
                <a:lnTo>
                  <a:pt x="0" y="0"/>
                </a:lnTo>
                <a:lnTo>
                  <a:pt x="0" y="2297822"/>
                </a:lnTo>
                <a:lnTo>
                  <a:pt x="3494787" y="2297822"/>
                </a:lnTo>
                <a:lnTo>
                  <a:pt x="3494787"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 name="Freeform 4"/>
          <p:cNvSpPr/>
          <p:nvPr/>
        </p:nvSpPr>
        <p:spPr>
          <a:xfrm rot="439938">
            <a:off x="10200467" y="5160959"/>
            <a:ext cx="1851352" cy="1851352"/>
          </a:xfrm>
          <a:custGeom>
            <a:avLst/>
            <a:gdLst/>
            <a:ahLst/>
            <a:cxnLst/>
            <a:rect l="l" t="t" r="r" b="b"/>
            <a:pathLst>
              <a:path w="2777028" h="2777028">
                <a:moveTo>
                  <a:pt x="0" y="0"/>
                </a:moveTo>
                <a:lnTo>
                  <a:pt x="2777028" y="0"/>
                </a:lnTo>
                <a:lnTo>
                  <a:pt x="2777028" y="2777028"/>
                </a:lnTo>
                <a:lnTo>
                  <a:pt x="0" y="2777028"/>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5" name="Freeform 5"/>
          <p:cNvSpPr/>
          <p:nvPr/>
        </p:nvSpPr>
        <p:spPr>
          <a:xfrm rot="1514176">
            <a:off x="-640447" y="5585582"/>
            <a:ext cx="2826987" cy="1413494"/>
          </a:xfrm>
          <a:custGeom>
            <a:avLst/>
            <a:gdLst/>
            <a:ahLst/>
            <a:cxnLst/>
            <a:rect l="l" t="t" r="r" b="b"/>
            <a:pathLst>
              <a:path w="4240481" h="2120241">
                <a:moveTo>
                  <a:pt x="0" y="0"/>
                </a:moveTo>
                <a:lnTo>
                  <a:pt x="4240481" y="0"/>
                </a:lnTo>
                <a:lnTo>
                  <a:pt x="4240481" y="2120241"/>
                </a:lnTo>
                <a:lnTo>
                  <a:pt x="0" y="2120241"/>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 name="Freeform 6"/>
          <p:cNvSpPr/>
          <p:nvPr/>
        </p:nvSpPr>
        <p:spPr>
          <a:xfrm>
            <a:off x="-607408" y="3096201"/>
            <a:ext cx="2194900" cy="2172951"/>
          </a:xfrm>
          <a:custGeom>
            <a:avLst/>
            <a:gdLst/>
            <a:ahLst/>
            <a:cxnLst/>
            <a:rect l="l" t="t" r="r" b="b"/>
            <a:pathLst>
              <a:path w="3292350" h="3259427">
                <a:moveTo>
                  <a:pt x="0" y="0"/>
                </a:moveTo>
                <a:lnTo>
                  <a:pt x="3292350" y="0"/>
                </a:lnTo>
                <a:lnTo>
                  <a:pt x="3292350" y="3259427"/>
                </a:lnTo>
                <a:lnTo>
                  <a:pt x="0" y="3259427"/>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7" name="Freeform 7"/>
          <p:cNvSpPr/>
          <p:nvPr/>
        </p:nvSpPr>
        <p:spPr>
          <a:xfrm rot="1354217">
            <a:off x="731824" y="4684084"/>
            <a:ext cx="1695787" cy="1598279"/>
          </a:xfrm>
          <a:custGeom>
            <a:avLst/>
            <a:gdLst/>
            <a:ahLst/>
            <a:cxnLst/>
            <a:rect l="l" t="t" r="r" b="b"/>
            <a:pathLst>
              <a:path w="2543680" h="2397419">
                <a:moveTo>
                  <a:pt x="0" y="0"/>
                </a:moveTo>
                <a:lnTo>
                  <a:pt x="2543680" y="0"/>
                </a:lnTo>
                <a:lnTo>
                  <a:pt x="2543680" y="2397419"/>
                </a:lnTo>
                <a:lnTo>
                  <a:pt x="0" y="2397419"/>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8" name="Freeform 8"/>
          <p:cNvSpPr/>
          <p:nvPr/>
        </p:nvSpPr>
        <p:spPr>
          <a:xfrm>
            <a:off x="1997108" y="6172200"/>
            <a:ext cx="1402937" cy="1204772"/>
          </a:xfrm>
          <a:custGeom>
            <a:avLst/>
            <a:gdLst/>
            <a:ahLst/>
            <a:cxnLst/>
            <a:rect l="l" t="t" r="r" b="b"/>
            <a:pathLst>
              <a:path w="2104405" h="1807158">
                <a:moveTo>
                  <a:pt x="0" y="0"/>
                </a:moveTo>
                <a:lnTo>
                  <a:pt x="2104405" y="0"/>
                </a:lnTo>
                <a:lnTo>
                  <a:pt x="2104405" y="1807158"/>
                </a:lnTo>
                <a:lnTo>
                  <a:pt x="0" y="1807158"/>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9" name="Freeform 9"/>
          <p:cNvSpPr/>
          <p:nvPr/>
        </p:nvSpPr>
        <p:spPr>
          <a:xfrm>
            <a:off x="10791392" y="155090"/>
            <a:ext cx="1740801" cy="1351297"/>
          </a:xfrm>
          <a:custGeom>
            <a:avLst/>
            <a:gdLst/>
            <a:ahLst/>
            <a:cxnLst/>
            <a:rect l="l" t="t" r="r" b="b"/>
            <a:pathLst>
              <a:path w="2611202" h="2026946">
                <a:moveTo>
                  <a:pt x="0" y="0"/>
                </a:moveTo>
                <a:lnTo>
                  <a:pt x="2611202" y="0"/>
                </a:lnTo>
                <a:lnTo>
                  <a:pt x="2611202" y="2026946"/>
                </a:lnTo>
                <a:lnTo>
                  <a:pt x="0" y="2026946"/>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 name="Freeform 10"/>
          <p:cNvSpPr/>
          <p:nvPr/>
        </p:nvSpPr>
        <p:spPr>
          <a:xfrm rot="-2244036">
            <a:off x="9872316" y="1032953"/>
            <a:ext cx="1688291" cy="1686181"/>
          </a:xfrm>
          <a:custGeom>
            <a:avLst/>
            <a:gdLst/>
            <a:ahLst/>
            <a:cxnLst/>
            <a:rect l="l" t="t" r="r" b="b"/>
            <a:pathLst>
              <a:path w="2532437" h="2529271">
                <a:moveTo>
                  <a:pt x="0" y="0"/>
                </a:moveTo>
                <a:lnTo>
                  <a:pt x="2532437" y="0"/>
                </a:lnTo>
                <a:lnTo>
                  <a:pt x="2532437" y="2529271"/>
                </a:lnTo>
                <a:lnTo>
                  <a:pt x="0" y="2529271"/>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Freeform 11"/>
          <p:cNvSpPr/>
          <p:nvPr/>
        </p:nvSpPr>
        <p:spPr>
          <a:xfrm rot="-1055086">
            <a:off x="-146856" y="-1918"/>
            <a:ext cx="1665311" cy="1665311"/>
          </a:xfrm>
          <a:custGeom>
            <a:avLst/>
            <a:gdLst/>
            <a:ahLst/>
            <a:cxnLst/>
            <a:rect l="l" t="t" r="r" b="b"/>
            <a:pathLst>
              <a:path w="2497966" h="2497966">
                <a:moveTo>
                  <a:pt x="0" y="0"/>
                </a:moveTo>
                <a:lnTo>
                  <a:pt x="2497966" y="0"/>
                </a:lnTo>
                <a:lnTo>
                  <a:pt x="2497966" y="2497966"/>
                </a:lnTo>
                <a:lnTo>
                  <a:pt x="0" y="2497966"/>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2" name="Freeform 12"/>
          <p:cNvSpPr/>
          <p:nvPr/>
        </p:nvSpPr>
        <p:spPr>
          <a:xfrm rot="1073869">
            <a:off x="27805" y="2063153"/>
            <a:ext cx="1819055" cy="1264243"/>
          </a:xfrm>
          <a:custGeom>
            <a:avLst/>
            <a:gdLst/>
            <a:ahLst/>
            <a:cxnLst/>
            <a:rect l="l" t="t" r="r" b="b"/>
            <a:pathLst>
              <a:path w="2728582" h="1896365">
                <a:moveTo>
                  <a:pt x="0" y="0"/>
                </a:moveTo>
                <a:lnTo>
                  <a:pt x="2728582" y="0"/>
                </a:lnTo>
                <a:lnTo>
                  <a:pt x="2728582" y="1896364"/>
                </a:lnTo>
                <a:lnTo>
                  <a:pt x="0" y="1896364"/>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3" name="Freeform 13"/>
          <p:cNvSpPr/>
          <p:nvPr/>
        </p:nvSpPr>
        <p:spPr>
          <a:xfrm rot="1077228">
            <a:off x="9295300" y="-621729"/>
            <a:ext cx="1848991" cy="1889135"/>
          </a:xfrm>
          <a:custGeom>
            <a:avLst/>
            <a:gdLst/>
            <a:ahLst/>
            <a:cxnLst/>
            <a:rect l="l" t="t" r="r" b="b"/>
            <a:pathLst>
              <a:path w="2773486" h="2833702">
                <a:moveTo>
                  <a:pt x="0" y="0"/>
                </a:moveTo>
                <a:lnTo>
                  <a:pt x="2773486" y="0"/>
                </a:lnTo>
                <a:lnTo>
                  <a:pt x="2773486" y="2833702"/>
                </a:lnTo>
                <a:lnTo>
                  <a:pt x="0" y="2833702"/>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4" name="Freeform 14"/>
          <p:cNvSpPr/>
          <p:nvPr/>
        </p:nvSpPr>
        <p:spPr>
          <a:xfrm>
            <a:off x="2158088" y="-939841"/>
            <a:ext cx="1643679" cy="1633405"/>
          </a:xfrm>
          <a:custGeom>
            <a:avLst/>
            <a:gdLst/>
            <a:ahLst/>
            <a:cxnLst/>
            <a:rect l="l" t="t" r="r" b="b"/>
            <a:pathLst>
              <a:path w="2465518" h="2450108">
                <a:moveTo>
                  <a:pt x="0" y="0"/>
                </a:moveTo>
                <a:lnTo>
                  <a:pt x="2465518" y="0"/>
                </a:lnTo>
                <a:lnTo>
                  <a:pt x="2465518" y="2450109"/>
                </a:lnTo>
                <a:lnTo>
                  <a:pt x="0" y="2450109"/>
                </a:lnTo>
                <a:lnTo>
                  <a:pt x="0" y="0"/>
                </a:lnTo>
                <a:close/>
              </a:path>
            </a:pathLst>
          </a:custGeom>
          <a:blipFill>
            <a:blip r:embed="rId1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5" name="Freeform 15"/>
          <p:cNvSpPr/>
          <p:nvPr/>
        </p:nvSpPr>
        <p:spPr>
          <a:xfrm rot="-1430784">
            <a:off x="1085030" y="-126205"/>
            <a:ext cx="1421889" cy="1843617"/>
          </a:xfrm>
          <a:custGeom>
            <a:avLst/>
            <a:gdLst/>
            <a:ahLst/>
            <a:cxnLst/>
            <a:rect l="l" t="t" r="r" b="b"/>
            <a:pathLst>
              <a:path w="2132834" h="2765425">
                <a:moveTo>
                  <a:pt x="0" y="0"/>
                </a:moveTo>
                <a:lnTo>
                  <a:pt x="2132835" y="0"/>
                </a:lnTo>
                <a:lnTo>
                  <a:pt x="2132835" y="2765426"/>
                </a:lnTo>
                <a:lnTo>
                  <a:pt x="0" y="2765426"/>
                </a:lnTo>
                <a:lnTo>
                  <a:pt x="0" y="0"/>
                </a:lnTo>
                <a:close/>
              </a:path>
            </a:pathLst>
          </a:custGeom>
          <a:blipFill>
            <a:blip r:embed="rId1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6" name="Freeform 16"/>
          <p:cNvSpPr/>
          <p:nvPr/>
        </p:nvSpPr>
        <p:spPr>
          <a:xfrm>
            <a:off x="10219796" y="3316049"/>
            <a:ext cx="1143194" cy="1840151"/>
          </a:xfrm>
          <a:custGeom>
            <a:avLst/>
            <a:gdLst/>
            <a:ahLst/>
            <a:cxnLst/>
            <a:rect l="l" t="t" r="r" b="b"/>
            <a:pathLst>
              <a:path w="1714791" h="2760227">
                <a:moveTo>
                  <a:pt x="0" y="0"/>
                </a:moveTo>
                <a:lnTo>
                  <a:pt x="1714791" y="0"/>
                </a:lnTo>
                <a:lnTo>
                  <a:pt x="1714791" y="2760227"/>
                </a:lnTo>
                <a:lnTo>
                  <a:pt x="0" y="2760227"/>
                </a:lnTo>
                <a:lnTo>
                  <a:pt x="0" y="0"/>
                </a:lnTo>
                <a:close/>
              </a:path>
            </a:pathLst>
          </a:custGeom>
          <a:blipFill>
            <a:blip r:embed="rId16"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Freeform 17"/>
          <p:cNvSpPr/>
          <p:nvPr/>
        </p:nvSpPr>
        <p:spPr>
          <a:xfrm>
            <a:off x="11126143" y="1926145"/>
            <a:ext cx="1545989" cy="1538259"/>
          </a:xfrm>
          <a:custGeom>
            <a:avLst/>
            <a:gdLst/>
            <a:ahLst/>
            <a:cxnLst/>
            <a:rect l="l" t="t" r="r" b="b"/>
            <a:pathLst>
              <a:path w="2318983" h="2307388">
                <a:moveTo>
                  <a:pt x="0" y="0"/>
                </a:moveTo>
                <a:lnTo>
                  <a:pt x="2318983" y="0"/>
                </a:lnTo>
                <a:lnTo>
                  <a:pt x="2318983" y="2307388"/>
                </a:lnTo>
                <a:lnTo>
                  <a:pt x="0" y="2307388"/>
                </a:lnTo>
                <a:lnTo>
                  <a:pt x="0" y="0"/>
                </a:lnTo>
                <a:close/>
              </a:path>
            </a:pathLst>
          </a:custGeom>
          <a:blipFill>
            <a:blip r:embed="rId17"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8" name="Freeform 18"/>
          <p:cNvSpPr/>
          <p:nvPr/>
        </p:nvSpPr>
        <p:spPr>
          <a:xfrm rot="-890950">
            <a:off x="8889140" y="6082756"/>
            <a:ext cx="1754245" cy="1383661"/>
          </a:xfrm>
          <a:custGeom>
            <a:avLst/>
            <a:gdLst/>
            <a:ahLst/>
            <a:cxnLst/>
            <a:rect l="l" t="t" r="r" b="b"/>
            <a:pathLst>
              <a:path w="2631368" h="2075492">
                <a:moveTo>
                  <a:pt x="0" y="0"/>
                </a:moveTo>
                <a:lnTo>
                  <a:pt x="2631368" y="0"/>
                </a:lnTo>
                <a:lnTo>
                  <a:pt x="2631368" y="2075492"/>
                </a:lnTo>
                <a:lnTo>
                  <a:pt x="0" y="2075492"/>
                </a:lnTo>
                <a:lnTo>
                  <a:pt x="0" y="0"/>
                </a:lnTo>
                <a:close/>
              </a:path>
            </a:pathLst>
          </a:custGeom>
          <a:blipFill>
            <a:blip r:embed="rId18"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9" name="TextBox 19"/>
          <p:cNvSpPr txBox="1"/>
          <p:nvPr/>
        </p:nvSpPr>
        <p:spPr>
          <a:xfrm>
            <a:off x="3966840" y="4797900"/>
            <a:ext cx="4258318" cy="269882"/>
          </a:xfrm>
          <a:prstGeom prst="rect">
            <a:avLst/>
          </a:prstGeom>
        </p:spPr>
        <p:txBody>
          <a:bodyPr wrap="square" lIns="0" tIns="0" rIns="0" bIns="0" rtlCol="0" anchor="t">
            <a:spAutoFit/>
          </a:bodyPr>
          <a:lstStyle/>
          <a:p>
            <a:pPr marL="0" marR="0" lvl="0" indent="0" algn="ctr" defTabSz="914400" rtl="0" eaLnBrk="1" fontAlgn="auto" latinLnBrk="0" hangingPunct="1">
              <a:lnSpc>
                <a:spcPts val="2333"/>
              </a:lnSpc>
              <a:spcBef>
                <a:spcPts val="0"/>
              </a:spcBef>
              <a:spcAft>
                <a:spcPts val="0"/>
              </a:spcAft>
              <a:buClrTx/>
              <a:buSzTx/>
              <a:buFontTx/>
              <a:buNone/>
              <a:tabLst/>
              <a:defRPr/>
            </a:pPr>
            <a:r>
              <a:rPr kumimoji="0" lang="en-US" sz="1666"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Choose any 5 skills that you are good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20896" y="1083142"/>
            <a:ext cx="10285304" cy="5440489"/>
          </a:xfrm>
          <a:custGeom>
            <a:avLst/>
            <a:gdLst/>
            <a:ahLst/>
            <a:cxnLst/>
            <a:rect l="l" t="t" r="r" b="b"/>
            <a:pathLst>
              <a:path w="15427956" h="8160734">
                <a:moveTo>
                  <a:pt x="0" y="0"/>
                </a:moveTo>
                <a:lnTo>
                  <a:pt x="15427956" y="0"/>
                </a:lnTo>
                <a:lnTo>
                  <a:pt x="15427956" y="8160734"/>
                </a:lnTo>
                <a:lnTo>
                  <a:pt x="0" y="8160734"/>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 name="TextBox 3"/>
          <p:cNvSpPr txBox="1"/>
          <p:nvPr/>
        </p:nvSpPr>
        <p:spPr>
          <a:xfrm>
            <a:off x="685800" y="69003"/>
            <a:ext cx="5580409" cy="915828"/>
          </a:xfrm>
          <a:prstGeom prst="rect">
            <a:avLst/>
          </a:prstGeom>
        </p:spPr>
        <p:txBody>
          <a:bodyPr lIns="0" tIns="0" rIns="0" bIns="0" rtlCol="0" anchor="t">
            <a:spAutoFit/>
          </a:bodyPr>
          <a:lstStyle/>
          <a:p>
            <a:pPr marL="0" marR="0" lvl="0" indent="0" algn="l" defTabSz="914400" rtl="0" eaLnBrk="1" fontAlgn="auto" latinLnBrk="0" hangingPunct="1">
              <a:lnSpc>
                <a:spcPts val="8106"/>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Skills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14888" y="2616201"/>
            <a:ext cx="7309913" cy="3156419"/>
          </a:xfrm>
          <a:prstGeom prst="rect">
            <a:avLst/>
          </a:prstGeom>
        </p:spPr>
        <p:txBody>
          <a:bodyPr vert="horz" wrap="square" lIns="0" tIns="16933" rIns="0" bIns="0" rtlCol="0">
            <a:spAutoFit/>
          </a:bodyPr>
          <a:lstStyle/>
          <a:p>
            <a:pPr marL="16933" marR="6773" lvl="0" indent="0" algn="l" defTabSz="914400" rtl="0" eaLnBrk="1" fontAlgn="auto" latinLnBrk="0" hangingPunct="1">
              <a:lnSpc>
                <a:spcPct val="100000"/>
              </a:lnSpc>
              <a:spcBef>
                <a:spcPts val="133"/>
              </a:spcBef>
              <a:spcAft>
                <a:spcPts val="0"/>
              </a:spcAft>
              <a:buClrTx/>
              <a:buSzTx/>
              <a:buFontTx/>
              <a:buNone/>
              <a:tabLst/>
              <a:defRPr/>
            </a:pPr>
            <a:r>
              <a:rPr kumimoji="0" sz="6800" b="1" i="0" u="none" strike="noStrike" kern="1200" cap="none" spc="-7" normalizeH="0" baseline="0" noProof="0" dirty="0">
                <a:ln>
                  <a:noFill/>
                </a:ln>
                <a:solidFill>
                  <a:srgbClr val="FFFFFF"/>
                </a:solidFill>
                <a:effectLst/>
                <a:uLnTx/>
                <a:uFillTx/>
                <a:latin typeface="Arial"/>
                <a:ea typeface="+mn-ea"/>
                <a:cs typeface="Arial"/>
              </a:rPr>
              <a:t>What</a:t>
            </a:r>
            <a:r>
              <a:rPr kumimoji="0" sz="6800" b="1" i="0" u="none" strike="noStrike" kern="1200" cap="none" spc="-13" normalizeH="0" baseline="0" noProof="0" dirty="0">
                <a:ln>
                  <a:noFill/>
                </a:ln>
                <a:solidFill>
                  <a:srgbClr val="FFFFFF"/>
                </a:solidFill>
                <a:effectLst/>
                <a:uLnTx/>
                <a:uFillTx/>
                <a:latin typeface="Arial"/>
                <a:ea typeface="+mn-ea"/>
                <a:cs typeface="Arial"/>
              </a:rPr>
              <a:t> </a:t>
            </a:r>
            <a:r>
              <a:rPr kumimoji="0" lang="en-US" sz="6800" b="1" i="0" u="none" strike="noStrike" kern="1200" cap="none" spc="-7" normalizeH="0" baseline="0" noProof="0" dirty="0">
                <a:ln>
                  <a:noFill/>
                </a:ln>
                <a:solidFill>
                  <a:srgbClr val="FFFFFF"/>
                </a:solidFill>
                <a:effectLst/>
                <a:uLnTx/>
                <a:uFillTx/>
                <a:latin typeface="Arial"/>
                <a:ea typeface="+mn-ea"/>
                <a:cs typeface="Arial"/>
              </a:rPr>
              <a:t>are you looking for in a future career?</a:t>
            </a:r>
            <a:endParaRPr kumimoji="0" sz="6800" b="0" i="0" u="none" strike="noStrike" kern="1200" cap="none" spc="0" normalizeH="0" baseline="0" noProof="0" dirty="0">
              <a:ln>
                <a:noFill/>
              </a:ln>
              <a:solidFill>
                <a:prstClr val="white"/>
              </a:solidFill>
              <a:effectLst/>
              <a:uLnTx/>
              <a:uFillTx/>
              <a:latin typeface="Arial"/>
              <a:ea typeface="+mn-ea"/>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Neon wave particles on a black background">
            <a:extLst>
              <a:ext uri="{FF2B5EF4-FFF2-40B4-BE49-F238E27FC236}">
                <a16:creationId xmlns:a16="http://schemas.microsoft.com/office/drawing/2014/main" id="{FA4560BE-E4F1-4850-BC6E-E1C0175D7C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1" y="0"/>
            <a:ext cx="12191679" cy="6858000"/>
          </a:xfrm>
          <a:prstGeom prst="rect">
            <a:avLst/>
          </a:prstGeom>
        </p:spPr>
      </p:pic>
      <p:pic>
        <p:nvPicPr>
          <p:cNvPr id="9" name="Picture Placeholder 35" descr="A lady smiling in the office">
            <a:hlinkClick r:id="rId4" action="ppaction://hlinksldjump"/>
            <a:extLst>
              <a:ext uri="{FF2B5EF4-FFF2-40B4-BE49-F238E27FC236}">
                <a16:creationId xmlns:a16="http://schemas.microsoft.com/office/drawing/2014/main" id="{A02BC258-B498-4B71-A995-FB5E267B8184}"/>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8922883"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0" name="Picture Placeholder 37">
            <a:hlinkClick r:id="rId6" action="ppaction://hlinksldjump"/>
            <a:extLst>
              <a:ext uri="{FF2B5EF4-FFF2-40B4-BE49-F238E27FC236}">
                <a16:creationId xmlns:a16="http://schemas.microsoft.com/office/drawing/2014/main" id="{2D5794EB-3A97-4A4E-8623-15CDAF2FF368}"/>
              </a:ext>
            </a:extLst>
          </p:cNvPr>
          <p:cNvPicPr>
            <a:picLocks/>
          </p:cNvPicPr>
          <p:nvPr/>
        </p:nvPicPr>
        <p:blipFill rotWithShape="1">
          <a:blip r:embed="rId7" cstate="screen">
            <a:extLst>
              <a:ext uri="{28A0092B-C50C-407E-A947-70E740481C1C}">
                <a14:useLocalDpi xmlns:a14="http://schemas.microsoft.com/office/drawing/2010/main"/>
              </a:ext>
            </a:extLst>
          </a:blip>
          <a:srcRect/>
          <a:stretch/>
        </p:blipFill>
        <p:spPr>
          <a:xfrm>
            <a:off x="6085875"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1" name="Picture Placeholder 39">
            <a:hlinkClick r:id="rId8" action="ppaction://hlinksldjump"/>
            <a:extLst>
              <a:ext uri="{FF2B5EF4-FFF2-40B4-BE49-F238E27FC236}">
                <a16:creationId xmlns:a16="http://schemas.microsoft.com/office/drawing/2014/main" id="{0E09CD5C-7000-4262-AA6B-AD396CC537B7}"/>
              </a:ext>
            </a:extLst>
          </p:cNvPr>
          <p:cNvPicPr>
            <a:picLocks/>
          </p:cNvPicPr>
          <p:nvPr/>
        </p:nvPicPr>
        <p:blipFill>
          <a:blip r:embed="rId9" cstate="screen">
            <a:extLst>
              <a:ext uri="{28A0092B-C50C-407E-A947-70E740481C1C}">
                <a14:useLocalDpi xmlns:a14="http://schemas.microsoft.com/office/drawing/2010/main"/>
              </a:ext>
            </a:extLst>
          </a:blip>
          <a:srcRect/>
          <a:stretch/>
        </p:blipFill>
        <p:spPr>
          <a:xfrm>
            <a:off x="8920644" y="371961"/>
            <a:ext cx="2386584" cy="1892808"/>
          </a:xfrm>
          <a:prstGeom prst="hexagon">
            <a:avLst/>
          </a:prstGeom>
          <a:solidFill>
            <a:schemeClr val="accent5"/>
          </a:solidFill>
          <a:effectLst>
            <a:outerShdw blurRad="50800" dist="38100" dir="2700000" algn="tl" rotWithShape="0">
              <a:prstClr val="black">
                <a:alpha val="40000"/>
              </a:prstClr>
            </a:outerShdw>
          </a:effectLst>
        </p:spPr>
      </p:pic>
      <p:sp>
        <p:nvSpPr>
          <p:cNvPr id="12" name="Text Placeholder 40">
            <a:extLst>
              <a:ext uri="{FF2B5EF4-FFF2-40B4-BE49-F238E27FC236}">
                <a16:creationId xmlns:a16="http://schemas.microsoft.com/office/drawing/2014/main" id="{AD419980-6F3B-4BA0-BD81-958D71F7478A}"/>
              </a:ext>
            </a:extLst>
          </p:cNvPr>
          <p:cNvSpPr txBox="1">
            <a:spLocks/>
          </p:cNvSpPr>
          <p:nvPr/>
        </p:nvSpPr>
        <p:spPr>
          <a:xfrm>
            <a:off x="381000"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Money</a:t>
            </a:r>
            <a:endPar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Text Placeholder 42">
            <a:extLst>
              <a:ext uri="{FF2B5EF4-FFF2-40B4-BE49-F238E27FC236}">
                <a16:creationId xmlns:a16="http://schemas.microsoft.com/office/drawing/2014/main" id="{7C858F09-7306-413D-8ECB-64DDCE4D7848}"/>
              </a:ext>
            </a:extLst>
          </p:cNvPr>
          <p:cNvSpPr txBox="1">
            <a:spLocks/>
          </p:cNvSpPr>
          <p:nvPr/>
        </p:nvSpPr>
        <p:spPr>
          <a:xfrm>
            <a:off x="8954261" y="5903089"/>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Job Security</a:t>
            </a:r>
          </a:p>
        </p:txBody>
      </p:sp>
      <p:sp>
        <p:nvSpPr>
          <p:cNvPr id="15" name="Text Placeholder 44">
            <a:extLst>
              <a:ext uri="{FF2B5EF4-FFF2-40B4-BE49-F238E27FC236}">
                <a16:creationId xmlns:a16="http://schemas.microsoft.com/office/drawing/2014/main" id="{F4F73315-1FFE-4807-A37E-158579C6BC6D}"/>
              </a:ext>
            </a:extLst>
          </p:cNvPr>
          <p:cNvSpPr txBox="1">
            <a:spLocks/>
          </p:cNvSpPr>
          <p:nvPr/>
        </p:nvSpPr>
        <p:spPr>
          <a:xfrm>
            <a:off x="5964243"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Traveling</a:t>
            </a: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Text Placeholder 46">
            <a:extLst>
              <a:ext uri="{FF2B5EF4-FFF2-40B4-BE49-F238E27FC236}">
                <a16:creationId xmlns:a16="http://schemas.microsoft.com/office/drawing/2014/main" id="{2BE78B0B-72BD-44F2-B2E1-C702EC77E2CF}"/>
              </a:ext>
            </a:extLst>
          </p:cNvPr>
          <p:cNvSpPr txBox="1">
            <a:spLocks/>
          </p:cNvSpPr>
          <p:nvPr/>
        </p:nvSpPr>
        <p:spPr>
          <a:xfrm>
            <a:off x="8507348" y="2647381"/>
            <a:ext cx="3303652"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Making an Impact</a:t>
            </a:r>
          </a:p>
        </p:txBody>
      </p:sp>
      <p:pic>
        <p:nvPicPr>
          <p:cNvPr id="17" name="Picture Placeholder 16" descr="Happy man standing in office">
            <a:hlinkClick r:id="rId10" action="ppaction://hlinksldjump"/>
            <a:extLst>
              <a:ext uri="{FF2B5EF4-FFF2-40B4-BE49-F238E27FC236}">
                <a16:creationId xmlns:a16="http://schemas.microsoft.com/office/drawing/2014/main" id="{3A8B4689-62F3-4A69-BB58-EEF83FCDF4EC}"/>
              </a:ext>
            </a:extLst>
          </p:cNvPr>
          <p:cNvPicPr>
            <a:picLocks/>
          </p:cNvPicPr>
          <p:nvPr/>
        </p:nvPicPr>
        <p:blipFill>
          <a:blip r:embed="rId11" cstate="screen">
            <a:extLst>
              <a:ext uri="{28A0092B-C50C-407E-A947-70E740481C1C}">
                <a14:useLocalDpi xmlns:a14="http://schemas.microsoft.com/office/drawing/2010/main"/>
              </a:ext>
            </a:extLst>
          </a:blip>
          <a:srcRect/>
          <a:stretch/>
        </p:blipFill>
        <p:spPr>
          <a:xfrm>
            <a:off x="3251106"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8" name="Picture Placeholder 37" descr="Pile of American dollar banknotes">
            <a:hlinkClick r:id="rId12" action="ppaction://hlinksldjump"/>
            <a:extLst>
              <a:ext uri="{FF2B5EF4-FFF2-40B4-BE49-F238E27FC236}">
                <a16:creationId xmlns:a16="http://schemas.microsoft.com/office/drawing/2014/main" id="{68953E66-4697-4433-9643-6700E8BDC511}"/>
              </a:ext>
            </a:extLst>
          </p:cNvPr>
          <p:cNvPicPr>
            <a:picLocks/>
          </p:cNvPicPr>
          <p:nvPr/>
        </p:nvPicPr>
        <p:blipFill>
          <a:blip r:embed="rId13" cstate="screen">
            <a:extLst>
              <a:ext uri="{28A0092B-C50C-407E-A947-70E740481C1C}">
                <a14:useLocalDpi xmlns:a14="http://schemas.microsoft.com/office/drawing/2010/main"/>
              </a:ext>
            </a:extLst>
          </a:blip>
          <a:srcRect/>
          <a:stretch/>
        </p:blipFill>
        <p:spPr>
          <a:xfrm>
            <a:off x="416337" y="378090"/>
            <a:ext cx="2382105" cy="1891088"/>
          </a:xfrm>
          <a:prstGeom prst="hexagon">
            <a:avLst/>
          </a:prstGeom>
          <a:solidFill>
            <a:schemeClr val="accent5"/>
          </a:solidFill>
          <a:effectLst>
            <a:outerShdw blurRad="50800" dist="38100" dir="2700000" algn="tl" rotWithShape="0">
              <a:prstClr val="black">
                <a:alpha val="40000"/>
              </a:prstClr>
            </a:outerShdw>
          </a:effectLst>
        </p:spPr>
      </p:pic>
      <p:pic>
        <p:nvPicPr>
          <p:cNvPr id="19" name="Picture Placeholder 35" descr="Woman holding white mug">
            <a:hlinkClick r:id="rId14" action="ppaction://hlinksldjump"/>
            <a:extLst>
              <a:ext uri="{FF2B5EF4-FFF2-40B4-BE49-F238E27FC236}">
                <a16:creationId xmlns:a16="http://schemas.microsoft.com/office/drawing/2014/main" id="{E803A20E-817C-4657-95C3-8BA2A56190D4}"/>
              </a:ext>
            </a:extLst>
          </p:cNvPr>
          <p:cNvPicPr>
            <a:picLocks/>
          </p:cNvPicPr>
          <p:nvPr/>
        </p:nvPicPr>
        <p:blipFill>
          <a:blip r:embed="rId15" cstate="screen">
            <a:extLst>
              <a:ext uri="{28A0092B-C50C-407E-A947-70E740481C1C}">
                <a14:useLocalDpi xmlns:a14="http://schemas.microsoft.com/office/drawing/2010/main"/>
              </a:ext>
            </a:extLst>
          </a:blip>
          <a:srcRect/>
          <a:stretch/>
        </p:blipFill>
        <p:spPr>
          <a:xfrm>
            <a:off x="3248865"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20" name="Picture Placeholder 37" descr="A hand holding a plant">
            <a:hlinkClick r:id="rId16" action="ppaction://hlinksldjump"/>
            <a:extLst>
              <a:ext uri="{FF2B5EF4-FFF2-40B4-BE49-F238E27FC236}">
                <a16:creationId xmlns:a16="http://schemas.microsoft.com/office/drawing/2014/main" id="{09193A03-6F4D-48D6-BF05-C7B099743CEC}"/>
              </a:ext>
            </a:extLst>
          </p:cNvPr>
          <p:cNvPicPr>
            <a:picLocks/>
          </p:cNvPicPr>
          <p:nvPr/>
        </p:nvPicPr>
        <p:blipFill>
          <a:blip r:embed="rId17" cstate="screen">
            <a:extLst>
              <a:ext uri="{28A0092B-C50C-407E-A947-70E740481C1C}">
                <a14:useLocalDpi xmlns:a14="http://schemas.microsoft.com/office/drawing/2010/main"/>
              </a:ext>
            </a:extLst>
          </a:blip>
          <a:srcRect/>
          <a:stretch/>
        </p:blipFill>
        <p:spPr>
          <a:xfrm>
            <a:off x="6085874" y="3830232"/>
            <a:ext cx="2382105" cy="1891088"/>
          </a:xfrm>
          <a:prstGeom prst="hexagon">
            <a:avLst/>
          </a:prstGeom>
          <a:solidFill>
            <a:schemeClr val="accent5"/>
          </a:solidFill>
          <a:effectLst>
            <a:outerShdw blurRad="50800" dist="38100" dir="2700000" algn="tl" rotWithShape="0">
              <a:prstClr val="black">
                <a:alpha val="40000"/>
              </a:prstClr>
            </a:outerShdw>
          </a:effectLst>
        </p:spPr>
      </p:pic>
      <p:sp>
        <p:nvSpPr>
          <p:cNvPr id="21" name="Text Placeholder 40">
            <a:extLst>
              <a:ext uri="{FF2B5EF4-FFF2-40B4-BE49-F238E27FC236}">
                <a16:creationId xmlns:a16="http://schemas.microsoft.com/office/drawing/2014/main" id="{CB9F3A45-961F-4DC9-B2EA-9683321F3797}"/>
              </a:ext>
            </a:extLst>
          </p:cNvPr>
          <p:cNvSpPr txBox="1">
            <a:spLocks/>
          </p:cNvSpPr>
          <p:nvPr/>
        </p:nvSpPr>
        <p:spPr>
          <a:xfrm>
            <a:off x="381000" y="5953126"/>
            <a:ext cx="2409825" cy="790573"/>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Teaching</a:t>
            </a:r>
            <a:endParaRPr kumimoji="0" lang="en-US" sz="2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Text Placeholder 44">
            <a:extLst>
              <a:ext uri="{FF2B5EF4-FFF2-40B4-BE49-F238E27FC236}">
                <a16:creationId xmlns:a16="http://schemas.microsoft.com/office/drawing/2014/main" id="{AB03B102-CF94-4060-956D-D2A510046B14}"/>
              </a:ext>
            </a:extLst>
          </p:cNvPr>
          <p:cNvSpPr txBox="1">
            <a:spLocks/>
          </p:cNvSpPr>
          <p:nvPr/>
        </p:nvSpPr>
        <p:spPr>
          <a:xfrm>
            <a:off x="5736150" y="5946870"/>
            <a:ext cx="3081552" cy="52356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Professional Growth</a:t>
            </a:r>
          </a:p>
        </p:txBody>
      </p:sp>
      <p:sp>
        <p:nvSpPr>
          <p:cNvPr id="23" name="Text Placeholder 46">
            <a:extLst>
              <a:ext uri="{FF2B5EF4-FFF2-40B4-BE49-F238E27FC236}">
                <a16:creationId xmlns:a16="http://schemas.microsoft.com/office/drawing/2014/main" id="{82BB0312-565D-4B95-A3E1-4FC6BFBFA72F}"/>
              </a:ext>
            </a:extLst>
          </p:cNvPr>
          <p:cNvSpPr txBox="1">
            <a:spLocks/>
          </p:cNvSpPr>
          <p:nvPr/>
        </p:nvSpPr>
        <p:spPr>
          <a:xfrm>
            <a:off x="2780564" y="2647381"/>
            <a:ext cx="3323188" cy="617301"/>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Owning a Business</a:t>
            </a:r>
          </a:p>
        </p:txBody>
      </p:sp>
      <p:pic>
        <p:nvPicPr>
          <p:cNvPr id="24" name="Picture Placeholder 37" descr="Group of standing people looking at whiteboard on classroom wall, man wearing glasses holding whiteboard marker and writing">
            <a:hlinkClick r:id="rId18" action="ppaction://hlinksldjump"/>
            <a:extLst>
              <a:ext uri="{FF2B5EF4-FFF2-40B4-BE49-F238E27FC236}">
                <a16:creationId xmlns:a16="http://schemas.microsoft.com/office/drawing/2014/main" id="{1BE715D5-A60B-4C9D-818B-B07D4F0A7D94}"/>
              </a:ext>
            </a:extLst>
          </p:cNvPr>
          <p:cNvPicPr>
            <a:picLocks/>
          </p:cNvPicPr>
          <p:nvPr/>
        </p:nvPicPr>
        <p:blipFill>
          <a:blip r:embed="rId19" cstate="screen">
            <a:extLst>
              <a:ext uri="{28A0092B-C50C-407E-A947-70E740481C1C}">
                <a14:useLocalDpi xmlns:a14="http://schemas.microsoft.com/office/drawing/2010/main"/>
              </a:ext>
            </a:extLst>
          </a:blip>
          <a:srcRect/>
          <a:stretch/>
        </p:blipFill>
        <p:spPr>
          <a:xfrm>
            <a:off x="414097" y="3830713"/>
            <a:ext cx="2386584" cy="1891088"/>
          </a:xfrm>
          <a:prstGeom prst="hexagon">
            <a:avLst/>
          </a:prstGeom>
          <a:solidFill>
            <a:schemeClr val="accent5"/>
          </a:solidFill>
          <a:effectLst>
            <a:outerShdw blurRad="50800" dist="38100" dir="2700000" algn="tl" rotWithShape="0">
              <a:prstClr val="black">
                <a:alpha val="40000"/>
              </a:prstClr>
            </a:outerShdw>
          </a:effectLst>
        </p:spPr>
      </p:pic>
      <p:sp>
        <p:nvSpPr>
          <p:cNvPr id="25" name="Text Placeholder 46">
            <a:extLst>
              <a:ext uri="{FF2B5EF4-FFF2-40B4-BE49-F238E27FC236}">
                <a16:creationId xmlns:a16="http://schemas.microsoft.com/office/drawing/2014/main" id="{DC38962C-3EE5-4B0C-BD05-E778AA8B707E}"/>
              </a:ext>
            </a:extLst>
          </p:cNvPr>
          <p:cNvSpPr txBox="1">
            <a:spLocks/>
          </p:cNvSpPr>
          <p:nvPr/>
        </p:nvSpPr>
        <p:spPr>
          <a:xfrm>
            <a:off x="3039261" y="5952163"/>
            <a:ext cx="2775009" cy="523564"/>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Work / Life Balance</a:t>
            </a:r>
          </a:p>
        </p:txBody>
      </p:sp>
      <p:sp>
        <p:nvSpPr>
          <p:cNvPr id="26" name="Arrow: Right 25">
            <a:hlinkClick r:id="rId20" action="ppaction://hlinksldjump"/>
            <a:extLst>
              <a:ext uri="{FF2B5EF4-FFF2-40B4-BE49-F238E27FC236}">
                <a16:creationId xmlns:a16="http://schemas.microsoft.com/office/drawing/2014/main" id="{D0AEC588-4D74-43E8-AA95-58CE25337B3E}"/>
              </a:ext>
            </a:extLst>
          </p:cNvPr>
          <p:cNvSpPr/>
          <p:nvPr/>
        </p:nvSpPr>
        <p:spPr>
          <a:xfrm rot="10800000"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514157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716462" cy="1562959"/>
          </a:xfrm>
        </p:spPr>
        <p:txBody>
          <a:bodyPr vert="horz" wrap="square" lIns="0" tIns="0" rIns="0" bIns="0" rtlCol="0" anchor="t" anchorCtr="0">
            <a:normAutofit/>
          </a:bodyPr>
          <a:lstStyle/>
          <a:p>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Accounting is money.</a:t>
            </a:r>
          </a:p>
        </p:txBody>
      </p:sp>
      <p:pic>
        <p:nvPicPr>
          <p:cNvPr id="3" name="Picture 2" descr="Pile of American dollar banknotes">
            <a:extLst>
              <a:ext uri="{FF2B5EF4-FFF2-40B4-BE49-F238E27FC236}">
                <a16:creationId xmlns:a16="http://schemas.microsoft.com/office/drawing/2014/main" id="{65E70C52-7A5B-466F-A514-B233211AE2A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
            <a:ext cx="12191980" cy="3777175"/>
          </a:xfrm>
          <a:custGeom>
            <a:avLst/>
            <a:gdLst/>
            <a:ahLst/>
            <a:cxnLst/>
            <a:rect l="l" t="t" r="r" b="b"/>
            <a:pathLst>
              <a:path w="12192000" h="3777175">
                <a:moveTo>
                  <a:pt x="0" y="0"/>
                </a:moveTo>
                <a:lnTo>
                  <a:pt x="12192000" y="0"/>
                </a:lnTo>
                <a:lnTo>
                  <a:pt x="12192000" y="3777175"/>
                </a:lnTo>
                <a:lnTo>
                  <a:pt x="0" y="3777175"/>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880404" y="4359058"/>
            <a:ext cx="5760733" cy="1712401"/>
          </a:xfrm>
        </p:spPr>
        <p:txBody>
          <a:bodyPr vert="horz" wrap="square" lIns="0" tIns="0" rIns="0" bIns="0" rtlCol="0" anchor="t">
            <a:noAutofit/>
          </a:bodyPr>
          <a:lstStyle/>
          <a:p>
            <a:r>
              <a:rPr lang="en-US" dirty="0">
                <a:solidFill>
                  <a:srgbClr val="FFFFFF"/>
                </a:solidFill>
                <a:latin typeface="Arial" panose="020B0604020202020204" pitchFamily="34" charset="0"/>
                <a:cs typeface="Arial" panose="020B0604020202020204" pitchFamily="34" charset="0"/>
              </a:rPr>
              <a:t>Accounting isn’t math. It’s money.</a:t>
            </a:r>
          </a:p>
          <a:p>
            <a:r>
              <a:rPr lang="en-US" dirty="0">
                <a:solidFill>
                  <a:srgbClr val="FFFFFF"/>
                </a:solidFill>
                <a:latin typeface="Arial" panose="020B0604020202020204" pitchFamily="34" charset="0"/>
                <a:cs typeface="Arial" panose="020B0604020202020204" pitchFamily="34" charset="0"/>
              </a:rPr>
              <a:t>Accountants are the backbone of the business world and keep finances in check – for everyone. </a:t>
            </a:r>
          </a:p>
        </p:txBody>
      </p:sp>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4074728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Follow your passion.</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678400"/>
            <a:ext cx="3565525" cy="3414425"/>
          </a:xfrm>
        </p:spPr>
        <p:txBody>
          <a:bodyPr vert="horz" wrap="square" lIns="0" tIns="0" rIns="0" bIns="0" rtlCol="0" anchor="t">
            <a:normAutofit/>
          </a:bodyPr>
          <a:lstStyle/>
          <a:p>
            <a:endParaRPr lang="en-US" dirty="0"/>
          </a:p>
          <a:p>
            <a:r>
              <a:rPr lang="en-US" dirty="0">
                <a:solidFill>
                  <a:srgbClr val="FFFFFF"/>
                </a:solidFill>
                <a:latin typeface="Arial" panose="020B0604020202020204" pitchFamily="34" charset="0"/>
                <a:cs typeface="Arial" panose="020B0604020202020204" pitchFamily="34" charset="0"/>
              </a:rPr>
              <a:t>Own a business where your passion lies. </a:t>
            </a:r>
            <a:br>
              <a:rPr lang="en-US" dirty="0">
                <a:solidFill>
                  <a:srgbClr val="FFFFFF"/>
                </a:solidFill>
                <a:latin typeface="Arial" panose="020B0604020202020204" pitchFamily="34" charset="0"/>
                <a:cs typeface="Arial" panose="020B0604020202020204" pitchFamily="34" charset="0"/>
              </a:rPr>
            </a:br>
            <a:br>
              <a:rPr lang="en-US" dirty="0">
                <a:solidFill>
                  <a:srgbClr val="FFFFFF"/>
                </a:solidFill>
                <a:latin typeface="Arial" panose="020B0604020202020204" pitchFamily="34" charset="0"/>
                <a:cs typeface="Arial" panose="020B0604020202020204" pitchFamily="34" charset="0"/>
              </a:rPr>
            </a:br>
            <a:r>
              <a:rPr lang="en-US" dirty="0">
                <a:solidFill>
                  <a:srgbClr val="FFFFFF"/>
                </a:solidFill>
                <a:latin typeface="Arial" panose="020B0604020202020204" pitchFamily="34" charset="0"/>
                <a:cs typeface="Arial" panose="020B0604020202020204" pitchFamily="34" charset="0"/>
              </a:rPr>
              <a:t>As a CPA, you’ll help ensure its financial success!</a:t>
            </a:r>
          </a:p>
        </p:txBody>
      </p:sp>
      <p:pic>
        <p:nvPicPr>
          <p:cNvPr id="7" name="Picture 6" descr="Happy man standing in office">
            <a:extLst>
              <a:ext uri="{FF2B5EF4-FFF2-40B4-BE49-F238E27FC236}">
                <a16:creationId xmlns:a16="http://schemas.microsoft.com/office/drawing/2014/main" id="{4A87BA47-C8C0-45F9-BA09-0A2C2A12D2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36" name="Arrow: Right 35">
            <a:hlinkClick r:id="rId4" action="ppaction://hlinksldjump"/>
            <a:extLst>
              <a:ext uri="{FF2B5EF4-FFF2-40B4-BE49-F238E27FC236}">
                <a16:creationId xmlns:a16="http://schemas.microsoft.com/office/drawing/2014/main" id="{41ED3778-FB26-4AD0-915A-0DC6E5A7996D}"/>
              </a:ext>
            </a:extLst>
          </p:cNvPr>
          <p:cNvSpPr/>
          <p:nvPr/>
        </p:nvSpPr>
        <p:spPr>
          <a:xfrm flipH="1">
            <a:off x="10921042" y="6208776"/>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582043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24" name="Group 2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5" name="Freeform: Shape 24">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6" name="Freeform: Shape 25">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Oval 26">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8" name="Oval 27">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30" name="Rectangle 29">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7" name="Picture 6">
            <a:extLst>
              <a:ext uri="{FF2B5EF4-FFF2-40B4-BE49-F238E27FC236}">
                <a16:creationId xmlns:a16="http://schemas.microsoft.com/office/drawing/2014/main" id="{4A87BA47-C8C0-45F9-BA09-0A2C2A12D2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2" name="Rectangle 31">
            <a:extLst>
              <a:ext uri="{FF2B5EF4-FFF2-40B4-BE49-F238E27FC236}">
                <a16:creationId xmlns:a16="http://schemas.microsoft.com/office/drawing/2014/main" id="{AD4EA4DF-0E7C-4098-86F6-7D0ACAEFC0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7859713"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298755"/>
            <a:ext cx="3565524" cy="2887174"/>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Travel the world.</a:t>
            </a:r>
          </a:p>
        </p:txBody>
      </p:sp>
      <p:sp>
        <p:nvSpPr>
          <p:cNvPr id="34" name="Rectangle 33">
            <a:extLst>
              <a:ext uri="{FF2B5EF4-FFF2-40B4-BE49-F238E27FC236}">
                <a16:creationId xmlns:a16="http://schemas.microsoft.com/office/drawing/2014/main" id="{FE05BC49-0F00-4C85-9AF5-A0CC5B39C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569007"/>
            <a:ext cx="3565525" cy="2523817"/>
          </a:xfrm>
        </p:spPr>
        <p:txBody>
          <a:bodyPr vert="horz" wrap="square" lIns="0" tIns="0" rIns="0" bIns="0" rtlCol="0">
            <a:normAutofit/>
          </a:bodyPr>
          <a:lstStyle/>
          <a:p>
            <a:pPr>
              <a:lnSpc>
                <a:spcPct val="100000"/>
              </a:lnSpc>
            </a:pPr>
            <a:r>
              <a:rPr lang="en-US" kern="1200" dirty="0">
                <a:solidFill>
                  <a:srgbClr val="FFFFFF"/>
                </a:solidFill>
                <a:latin typeface="Arial" panose="020B0604020202020204" pitchFamily="34" charset="0"/>
                <a:cs typeface="Arial" panose="020B0604020202020204" pitchFamily="34" charset="0"/>
              </a:rPr>
              <a:t>CPAs meet their clients where they are. </a:t>
            </a:r>
          </a:p>
          <a:p>
            <a:pPr>
              <a:lnSpc>
                <a:spcPct val="100000"/>
              </a:lnSpc>
            </a:pPr>
            <a:r>
              <a:rPr lang="en-US" kern="1200" dirty="0">
                <a:solidFill>
                  <a:srgbClr val="FFFFFF"/>
                </a:solidFill>
                <a:latin typeface="Arial" panose="020B0604020202020204" pitchFamily="34" charset="0"/>
                <a:cs typeface="Arial" panose="020B0604020202020204" pitchFamily="34" charset="0"/>
              </a:rPr>
              <a:t>That means opportunities for travel for you!</a:t>
            </a:r>
          </a:p>
        </p:txBody>
      </p:sp>
      <p:sp>
        <p:nvSpPr>
          <p:cNvPr id="29" name="Arrow: Right 28">
            <a:hlinkClick r:id="rId4" action="ppaction://hlinksldjump"/>
            <a:extLst>
              <a:ext uri="{FF2B5EF4-FFF2-40B4-BE49-F238E27FC236}">
                <a16:creationId xmlns:a16="http://schemas.microsoft.com/office/drawing/2014/main" id="{7DAB8D8C-7365-4E29-A90A-0D650AD37350}"/>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660232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Make an </a:t>
            </a:r>
            <a:b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impact.</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246322"/>
            <a:ext cx="6373813" cy="1973799"/>
          </a:xfrm>
        </p:spPr>
        <p:txBody>
          <a:bodyPr vert="horz" wrap="square" lIns="0" tIns="0" rIns="0" bIns="0" rtlCol="0" anchor="t">
            <a:normAutofit fontScale="47500" lnSpcReduction="20000"/>
          </a:bodyPr>
          <a:lstStyle/>
          <a:p>
            <a:r>
              <a:rPr lang="en-US" sz="4200" dirty="0">
                <a:solidFill>
                  <a:srgbClr val="FFFFFF"/>
                </a:solidFill>
                <a:latin typeface="Arial" panose="020B0604020202020204" pitchFamily="34" charset="0"/>
                <a:cs typeface="Arial" panose="020B0604020202020204" pitchFamily="34" charset="0"/>
              </a:rPr>
              <a:t>The new field in accounting is ESG: environmental, social and governance. Think carbon emission and climate change. </a:t>
            </a:r>
            <a:br>
              <a:rPr lang="en-US" sz="4200" dirty="0">
                <a:solidFill>
                  <a:srgbClr val="FFFFFF"/>
                </a:solidFill>
                <a:latin typeface="Arial" panose="020B0604020202020204" pitchFamily="34" charset="0"/>
                <a:cs typeface="Arial" panose="020B0604020202020204" pitchFamily="34" charset="0"/>
              </a:rPr>
            </a:br>
            <a:br>
              <a:rPr lang="en-US" sz="4200" dirty="0">
                <a:solidFill>
                  <a:srgbClr val="FFFFFF"/>
                </a:solidFill>
                <a:latin typeface="Arial" panose="020B0604020202020204" pitchFamily="34" charset="0"/>
                <a:cs typeface="Arial" panose="020B0604020202020204" pitchFamily="34" charset="0"/>
              </a:rPr>
            </a:br>
            <a:r>
              <a:rPr lang="en-US" sz="4200" dirty="0">
                <a:solidFill>
                  <a:srgbClr val="FFFFFF"/>
                </a:solidFill>
                <a:latin typeface="Arial" panose="020B0604020202020204" pitchFamily="34" charset="0"/>
                <a:cs typeface="Arial" panose="020B0604020202020204" pitchFamily="34" charset="0"/>
              </a:rPr>
              <a:t>Accountants can also give back to their community by helping their favorite charity make every dollar count.</a:t>
            </a:r>
            <a:endParaRPr lang="en-US" sz="1600" dirty="0">
              <a:solidFill>
                <a:srgbClr val="FFFFFF"/>
              </a:solidFill>
              <a:latin typeface="Arial" panose="020B0604020202020204" pitchFamily="34" charset="0"/>
              <a:cs typeface="Arial" panose="020B0604020202020204" pitchFamily="34" charset="0"/>
            </a:endParaRPr>
          </a:p>
        </p:txBody>
      </p:sp>
      <p:sp>
        <p:nvSpPr>
          <p:cNvPr id="9" name="Arrow: Right 8">
            <a:hlinkClick r:id="rId3"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8" name="Picture 7" descr="A field of green grass with wind turbines in the distance&#10;&#10;Description automatically generated with low confidence">
            <a:extLst>
              <a:ext uri="{FF2B5EF4-FFF2-40B4-BE49-F238E27FC236}">
                <a16:creationId xmlns:a16="http://schemas.microsoft.com/office/drawing/2014/main" id="{00601380-39E6-4A9D-97E1-4EFC3F95A28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12192000" cy="3808948"/>
          </a:xfrm>
          <a:prstGeom prst="rect">
            <a:avLst/>
          </a:prstGeom>
        </p:spPr>
      </p:pic>
    </p:spTree>
    <p:extLst>
      <p:ext uri="{BB962C8B-B14F-4D97-AF65-F5344CB8AC3E}">
        <p14:creationId xmlns:p14="http://schemas.microsoft.com/office/powerpoint/2010/main" val="4289110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1051551"/>
            <a:ext cx="3565524" cy="2384898"/>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Share your knowledge.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795387"/>
            <a:ext cx="3565525" cy="2011062"/>
          </a:xfrm>
        </p:spPr>
        <p:txBody>
          <a:bodyPr vert="horz" wrap="square" lIns="0" tIns="0" rIns="0" bIns="0" rtlCol="0">
            <a:normAutofit fontScale="85000" lnSpcReduction="20000"/>
          </a:bodyPr>
          <a:lstStyle/>
          <a:p>
            <a:pPr>
              <a:lnSpc>
                <a:spcPct val="100000"/>
              </a:lnSpc>
            </a:pPr>
            <a:endParaRPr lang="en-US" kern="1200" dirty="0">
              <a:latin typeface="+mn-lt"/>
              <a:ea typeface="+mn-ea"/>
              <a:cs typeface="+mn-cs"/>
            </a:endParaRPr>
          </a:p>
          <a:p>
            <a:pPr>
              <a:lnSpc>
                <a:spcPct val="100000"/>
              </a:lnSpc>
            </a:pPr>
            <a:r>
              <a:rPr lang="en-US" sz="2400" kern="1200" dirty="0">
                <a:solidFill>
                  <a:srgbClr val="FFFFFF"/>
                </a:solidFill>
                <a:latin typeface="Arial" panose="020B0604020202020204" pitchFamily="34" charset="0"/>
                <a:cs typeface="Arial" panose="020B0604020202020204" pitchFamily="34" charset="0"/>
              </a:rPr>
              <a:t>Whether tutoring, teaching, or being a consultant for a large company, there are many individuals that can benefit from a conversation with an accountant.</a:t>
            </a:r>
          </a:p>
        </p:txBody>
      </p:sp>
      <p:pic>
        <p:nvPicPr>
          <p:cNvPr id="6" name="Picture 5" descr="Group of standing people looking at whiteboard on classroom wall, man wearing glasses holding whiteboard marker and writing">
            <a:extLst>
              <a:ext uri="{FF2B5EF4-FFF2-40B4-BE49-F238E27FC236}">
                <a16:creationId xmlns:a16="http://schemas.microsoft.com/office/drawing/2014/main" id="{08703F44-D891-48B7-9771-04B7CE5C5B1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4743450" y="10"/>
            <a:ext cx="7448551" cy="6857990"/>
          </a:xfrm>
          <a:custGeom>
            <a:avLst/>
            <a:gdLst/>
            <a:ahLst/>
            <a:cxnLst/>
            <a:rect l="l" t="t" r="r" b="b"/>
            <a:pathLst>
              <a:path w="7448551" h="6858000">
                <a:moveTo>
                  <a:pt x="0" y="0"/>
                </a:moveTo>
                <a:lnTo>
                  <a:pt x="7448551" y="0"/>
                </a:lnTo>
                <a:lnTo>
                  <a:pt x="7448551" y="6858000"/>
                </a:lnTo>
                <a:lnTo>
                  <a:pt x="0" y="6858000"/>
                </a:lnTo>
                <a:close/>
              </a:path>
            </a:pathLst>
          </a:custGeom>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17936" y="6208776"/>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4066140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Make it balance.</a:t>
            </a:r>
            <a:endParaRPr lang="en-US" kern="1200"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678400"/>
            <a:ext cx="3565525" cy="3414425"/>
          </a:xfrm>
        </p:spPr>
        <p:txBody>
          <a:bodyPr vert="horz" wrap="square" lIns="0" tIns="0" rIns="0" bIns="0" rtlCol="0" anchor="t">
            <a:normAutofit/>
          </a:bodyPr>
          <a:lstStyle/>
          <a:p>
            <a:endParaRPr lang="en-US" sz="1600" dirty="0"/>
          </a:p>
          <a:p>
            <a:r>
              <a:rPr lang="en-US" dirty="0">
                <a:solidFill>
                  <a:srgbClr val="FFFFFF"/>
                </a:solidFill>
                <a:latin typeface="Arial" panose="020B0604020202020204" pitchFamily="34" charset="0"/>
                <a:cs typeface="Arial" panose="020B0604020202020204" pitchFamily="34" charset="0"/>
              </a:rPr>
              <a:t>We’re not talking about the balance sheet this time. </a:t>
            </a:r>
          </a:p>
          <a:p>
            <a:r>
              <a:rPr lang="en-US" dirty="0">
                <a:solidFill>
                  <a:srgbClr val="FFFFFF"/>
                </a:solidFill>
                <a:latin typeface="Arial" panose="020B0604020202020204" pitchFamily="34" charset="0"/>
                <a:cs typeface="Arial" panose="020B0604020202020204" pitchFamily="34" charset="0"/>
              </a:rPr>
              <a:t>Accountants work hard, but that hard work affords them the ability to take well deserved time off too!</a:t>
            </a:r>
          </a:p>
        </p:txBody>
      </p:sp>
      <p:pic>
        <p:nvPicPr>
          <p:cNvPr id="15" name="Picture Placeholder 35" descr="Woman holding white mug">
            <a:extLst>
              <a:ext uri="{FF2B5EF4-FFF2-40B4-BE49-F238E27FC236}">
                <a16:creationId xmlns:a16="http://schemas.microsoft.com/office/drawing/2014/main" id="{810C9B86-F5F2-4E74-9D08-31D9387FF31D}"/>
              </a:ext>
            </a:extLst>
          </p:cNvPr>
          <p:cNvPicPr>
            <a:picLocks/>
          </p:cNvPicPr>
          <p:nvPr/>
        </p:nvPicPr>
        <p:blipFill rotWithShape="1">
          <a:blip r:embed="rId3" cstate="screen">
            <a:extLst>
              <a:ext uri="{28A0092B-C50C-407E-A947-70E740481C1C}">
                <a14:useLocalDpi xmlns:a14="http://schemas.microsoft.com/office/drawing/2010/main"/>
              </a:ext>
            </a:extLst>
          </a:blip>
          <a:srcRect b="-1"/>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a:solidFill>
            <a:schemeClr val="accent5"/>
          </a:solidFill>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91660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Grow professionally.</a:t>
            </a:r>
          </a:p>
        </p:txBody>
      </p:sp>
      <p:pic>
        <p:nvPicPr>
          <p:cNvPr id="3" name="Picture 2" descr="A hand holding a plant">
            <a:extLst>
              <a:ext uri="{FF2B5EF4-FFF2-40B4-BE49-F238E27FC236}">
                <a16:creationId xmlns:a16="http://schemas.microsoft.com/office/drawing/2014/main" id="{652CC557-97DD-463A-A793-1001CA1EA9D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0"/>
            <a:ext cx="12191980" cy="3989852"/>
          </a:xfrm>
          <a:custGeom>
            <a:avLst/>
            <a:gdLst/>
            <a:ahLst/>
            <a:cxnLst/>
            <a:rect l="l" t="t" r="r" b="b"/>
            <a:pathLst>
              <a:path w="4064400" h="3782578">
                <a:moveTo>
                  <a:pt x="0" y="0"/>
                </a:moveTo>
                <a:lnTo>
                  <a:pt x="4064400" y="0"/>
                </a:lnTo>
                <a:lnTo>
                  <a:pt x="4064400" y="3782578"/>
                </a:lnTo>
                <a:lnTo>
                  <a:pt x="0" y="3782578"/>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508500"/>
            <a:ext cx="6373813" cy="1562959"/>
          </a:xfrm>
        </p:spPr>
        <p:txBody>
          <a:bodyPr vert="horz" wrap="square" lIns="0" tIns="0" rIns="0" bIns="0" rtlCol="0" anchor="t">
            <a:normAutofit/>
          </a:bodyPr>
          <a:lstStyle/>
          <a:p>
            <a:r>
              <a:rPr lang="en-US" dirty="0">
                <a:solidFill>
                  <a:srgbClr val="FFFFFF"/>
                </a:solidFill>
                <a:latin typeface="Arial" panose="020B0604020202020204" pitchFamily="34" charset="0"/>
                <a:cs typeface="Arial" panose="020B0604020202020204" pitchFamily="34" charset="0"/>
              </a:rPr>
              <a:t>Your career growth is in your hands. </a:t>
            </a:r>
          </a:p>
          <a:p>
            <a:r>
              <a:rPr lang="en-US" dirty="0">
                <a:solidFill>
                  <a:srgbClr val="FFFFFF"/>
                </a:solidFill>
                <a:latin typeface="Arial" panose="020B0604020202020204" pitchFamily="34" charset="0"/>
                <a:cs typeface="Arial" panose="020B0604020202020204" pitchFamily="34" charset="0"/>
              </a:rPr>
              <a:t>As an accountant, you can go into any industry and change your path at any time.</a:t>
            </a:r>
          </a:p>
        </p:txBody>
      </p:sp>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093553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Feel secure.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743200"/>
            <a:ext cx="3565525" cy="3349625"/>
          </a:xfrm>
        </p:spPr>
        <p:txBody>
          <a:bodyPr vert="horz" wrap="square" lIns="0" tIns="0" rIns="0" bIns="0" rtlCol="0" anchor="t">
            <a:normAutofit/>
          </a:bodyPr>
          <a:lstStyle/>
          <a:p>
            <a:r>
              <a:rPr lang="en-US" dirty="0">
                <a:solidFill>
                  <a:srgbClr val="FFFFFF"/>
                </a:solidFill>
                <a:latin typeface="Arial" panose="020B0604020202020204" pitchFamily="34" charset="0"/>
                <a:cs typeface="Arial" panose="020B0604020202020204" pitchFamily="34" charset="0"/>
              </a:rPr>
              <a:t>As an accounting graduate, you will always be in demand and are afforded a clear career path with advancement opportunities.</a:t>
            </a:r>
          </a:p>
        </p:txBody>
      </p:sp>
      <p:pic>
        <p:nvPicPr>
          <p:cNvPr id="16" name="Picture Placeholder 35" descr="Woman smiling in office">
            <a:extLst>
              <a:ext uri="{FF2B5EF4-FFF2-40B4-BE49-F238E27FC236}">
                <a16:creationId xmlns:a16="http://schemas.microsoft.com/office/drawing/2014/main" id="{FCD941AA-5919-460C-BF57-5A4A606D04DD}"/>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a:solidFill>
            <a:schemeClr val="accent5"/>
          </a:solidFill>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88530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peed lines technology abstract">
            <a:extLst>
              <a:ext uri="{FF2B5EF4-FFF2-40B4-BE49-F238E27FC236}">
                <a16:creationId xmlns:a16="http://schemas.microsoft.com/office/drawing/2014/main" id="{EBC93A16-D43B-4A21-89FB-A9740C62C01E}"/>
              </a:ext>
            </a:extLst>
          </p:cNvPr>
          <p:cNvPicPr>
            <a:picLocks noChangeAspect="1"/>
          </p:cNvPicPr>
          <p:nvPr/>
        </p:nvPicPr>
        <p:blipFill>
          <a:blip r:embed="rId3" cstate="screen">
            <a:alphaModFix amt="3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fontScale="90000"/>
          </a:bodyPr>
          <a:lstStyle/>
          <a:p>
            <a:r>
              <a:rPr lang="en-US" dirty="0">
                <a:latin typeface="Arial" panose="020B0604020202020204" pitchFamily="34" charset="0"/>
                <a:ea typeface="Roboto" panose="02000000000000000000" pitchFamily="2" charset="0"/>
                <a:cs typeface="Arial" panose="020B0604020202020204" pitchFamily="34" charset="0"/>
              </a:rPr>
              <a:t>Accountants work with data and people.</a:t>
            </a:r>
            <a:br>
              <a:rPr lang="en-US" dirty="0">
                <a:latin typeface="Arial" panose="020B0604020202020204" pitchFamily="34" charset="0"/>
                <a:ea typeface="Roboto" panose="02000000000000000000" pitchFamily="2" charset="0"/>
                <a:cs typeface="Arial" panose="020B0604020202020204" pitchFamily="34" charset="0"/>
              </a:rPr>
            </a:br>
            <a:r>
              <a:rPr lang="en-US" dirty="0">
                <a:latin typeface="Arial" panose="020B0604020202020204" pitchFamily="34" charset="0"/>
                <a:ea typeface="Roboto" panose="02000000000000000000" pitchFamily="2" charset="0"/>
                <a:cs typeface="Arial" panose="020B0604020202020204" pitchFamily="34" charset="0"/>
              </a:rPr>
              <a:t>They drive business decisions and strategy.</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latin typeface="Arial" panose="020B0604020202020204" pitchFamily="34" charset="0"/>
                <a:cs typeface="Arial" panose="020B0604020202020204" pitchFamily="34" charset="0"/>
              </a:rPr>
              <a:t>Typical responsibilities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550863" y="2427370"/>
            <a:ext cx="5429114" cy="3515555"/>
          </a:xfrm>
        </p:spPr>
        <p:txBody>
          <a:bodyPr/>
          <a:lstStyle/>
          <a:p>
            <a:r>
              <a:rPr lang="en-US" dirty="0">
                <a:solidFill>
                  <a:srgbClr val="FFFFFF"/>
                </a:solidFill>
                <a:latin typeface="Arial" panose="020B0604020202020204" pitchFamily="34" charset="0"/>
                <a:cs typeface="Arial" panose="020B0604020202020204" pitchFamily="34" charset="0"/>
              </a:rPr>
              <a:t>Implement new accounting technologies and systems</a:t>
            </a:r>
          </a:p>
          <a:p>
            <a:r>
              <a:rPr lang="en-US" dirty="0">
                <a:solidFill>
                  <a:srgbClr val="FFFFFF"/>
                </a:solidFill>
                <a:latin typeface="Arial" panose="020B0604020202020204" pitchFamily="34" charset="0"/>
                <a:cs typeface="Arial" panose="020B0604020202020204" pitchFamily="34" charset="0"/>
              </a:rPr>
              <a:t>Communicate information to business owners and investors</a:t>
            </a:r>
          </a:p>
          <a:p>
            <a:r>
              <a:rPr lang="en-US" dirty="0">
                <a:solidFill>
                  <a:srgbClr val="FFFFFF"/>
                </a:solidFill>
                <a:latin typeface="Arial" panose="020B0604020202020204" pitchFamily="34" charset="0"/>
                <a:cs typeface="Arial" panose="020B0604020202020204" pitchFamily="34" charset="0"/>
              </a:rPr>
              <a:t>Analyze financial reports to evaluate business performance</a:t>
            </a:r>
          </a:p>
          <a:p>
            <a:r>
              <a:rPr lang="en-US" dirty="0">
                <a:solidFill>
                  <a:srgbClr val="FFFFFF"/>
                </a:solidFill>
                <a:latin typeface="Arial" panose="020B0604020202020204" pitchFamily="34" charset="0"/>
                <a:cs typeface="Arial" panose="020B0604020202020204" pitchFamily="34" charset="0"/>
              </a:rPr>
              <a:t>Investigate potential fraud</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212023" y="2427370"/>
            <a:ext cx="5791195" cy="3515555"/>
          </a:xfrm>
        </p:spPr>
        <p:txBody>
          <a:bodyPr/>
          <a:lstStyle/>
          <a:p>
            <a:r>
              <a:rPr lang="en-US" dirty="0">
                <a:solidFill>
                  <a:srgbClr val="FFFFFF"/>
                </a:solidFill>
                <a:latin typeface="Arial" panose="020B0604020202020204" pitchFamily="34" charset="0"/>
                <a:cs typeface="Arial" panose="020B0604020202020204" pitchFamily="34" charset="0"/>
              </a:rPr>
              <a:t>Confirm financial laws and </a:t>
            </a:r>
            <a:br>
              <a:rPr lang="en-US" dirty="0">
                <a:solidFill>
                  <a:srgbClr val="FFFFFF"/>
                </a:solidFill>
                <a:latin typeface="Arial" panose="020B0604020202020204" pitchFamily="34" charset="0"/>
                <a:cs typeface="Arial" panose="020B0604020202020204" pitchFamily="34" charset="0"/>
              </a:rPr>
            </a:br>
            <a:r>
              <a:rPr lang="en-US" dirty="0">
                <a:solidFill>
                  <a:srgbClr val="FFFFFF"/>
                </a:solidFill>
                <a:latin typeface="Arial" panose="020B0604020202020204" pitchFamily="34" charset="0"/>
                <a:cs typeface="Arial" panose="020B0604020202020204" pitchFamily="34" charset="0"/>
              </a:rPr>
              <a:t>regulations are followed</a:t>
            </a:r>
          </a:p>
          <a:p>
            <a:r>
              <a:rPr lang="en-US" dirty="0">
                <a:solidFill>
                  <a:srgbClr val="FFFFFF"/>
                </a:solidFill>
                <a:latin typeface="Arial" panose="020B0604020202020204" pitchFamily="34" charset="0"/>
                <a:cs typeface="Arial" panose="020B0604020202020204" pitchFamily="34" charset="0"/>
              </a:rPr>
              <a:t>Advise clients on taxes</a:t>
            </a:r>
          </a:p>
          <a:p>
            <a:r>
              <a:rPr lang="en-US" dirty="0">
                <a:solidFill>
                  <a:srgbClr val="FFFFFF"/>
                </a:solidFill>
                <a:latin typeface="Arial" panose="020B0604020202020204" pitchFamily="34" charset="0"/>
                <a:cs typeface="Arial" panose="020B0604020202020204" pitchFamily="34" charset="0"/>
              </a:rPr>
              <a:t>Help companies thrive in times of uncertainty</a:t>
            </a:r>
          </a:p>
          <a:p>
            <a:r>
              <a:rPr lang="en-US" dirty="0">
                <a:solidFill>
                  <a:srgbClr val="FFFFFF"/>
                </a:solidFill>
                <a:latin typeface="Arial" panose="020B0604020202020204" pitchFamily="34" charset="0"/>
                <a:cs typeface="Arial" panose="020B0604020202020204" pitchFamily="34" charset="0"/>
              </a:rPr>
              <a:t>Ensure organizations are environmentally and socially responsible</a:t>
            </a:r>
          </a:p>
          <a:p>
            <a:endParaRPr lang="en-US" dirty="0">
              <a:solidFill>
                <a:srgbClr val="FFFFFF"/>
              </a:solidFill>
            </a:endParaRP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3891345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Circles pattern abstract background">
            <a:extLst>
              <a:ext uri="{FF2B5EF4-FFF2-40B4-BE49-F238E27FC236}">
                <a16:creationId xmlns:a16="http://schemas.microsoft.com/office/drawing/2014/main" id="{2F27C838-34AE-31C8-70B1-61BCFB7725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a:bodyPr>
          <a:lstStyle/>
          <a:p>
            <a:r>
              <a:rPr lang="en-US" dirty="0">
                <a:latin typeface="Arial" panose="020B0604020202020204" pitchFamily="34" charset="0"/>
                <a:ea typeface="Roboto" panose="02000000000000000000" pitchFamily="2" charset="0"/>
                <a:cs typeface="Arial" panose="020B0604020202020204" pitchFamily="34" charset="0"/>
              </a:rPr>
              <a:t>What does my role in accounting </a:t>
            </a:r>
            <a:br>
              <a:rPr lang="en-US" dirty="0">
                <a:latin typeface="Arial" panose="020B0604020202020204" pitchFamily="34" charset="0"/>
                <a:ea typeface="Roboto" panose="02000000000000000000" pitchFamily="2" charset="0"/>
                <a:cs typeface="Arial" panose="020B0604020202020204" pitchFamily="34" charset="0"/>
              </a:rPr>
            </a:br>
            <a:r>
              <a:rPr lang="en-US" dirty="0">
                <a:latin typeface="Arial" panose="020B0604020202020204" pitchFamily="34" charset="0"/>
                <a:ea typeface="Roboto" panose="02000000000000000000" pitchFamily="2" charset="0"/>
                <a:cs typeface="Arial" panose="020B0604020202020204" pitchFamily="34" charset="0"/>
              </a:rPr>
              <a:t>look like?</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latin typeface="Arial" panose="020B0604020202020204" pitchFamily="34" charset="0"/>
                <a:cs typeface="Arial" panose="020B0604020202020204" pitchFamily="34" charset="0"/>
              </a:rPr>
              <a:t>Typical DAY / responsibilities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990078" y="2611860"/>
            <a:ext cx="6575643" cy="3515555"/>
          </a:xfrm>
          <a:noFill/>
        </p:spPr>
        <p:txBody>
          <a:bodyPr/>
          <a:lstStyle/>
          <a:p>
            <a:r>
              <a:rPr lang="en-US" sz="2800" dirty="0">
                <a:solidFill>
                  <a:srgbClr val="F6F5F6"/>
                </a:solidFill>
                <a:latin typeface="Arial" panose="020B0604020202020204" pitchFamily="34" charset="0"/>
                <a:cs typeface="Arial" panose="020B0604020202020204" pitchFamily="34" charset="0"/>
              </a:rPr>
              <a:t>My first job out of college was…</a:t>
            </a:r>
          </a:p>
          <a:p>
            <a:r>
              <a:rPr lang="en-US" sz="2800" dirty="0">
                <a:solidFill>
                  <a:srgbClr val="F6F5F6"/>
                </a:solidFill>
                <a:latin typeface="Arial" panose="020B0604020202020204" pitchFamily="34" charset="0"/>
                <a:cs typeface="Arial" panose="020B0604020202020204" pitchFamily="34" charset="0"/>
              </a:rPr>
              <a:t>This means I…</a:t>
            </a:r>
          </a:p>
          <a:p>
            <a:r>
              <a:rPr lang="en-US" sz="2800" dirty="0">
                <a:solidFill>
                  <a:srgbClr val="F6F5F6"/>
                </a:solidFill>
                <a:latin typeface="Arial" panose="020B0604020202020204" pitchFamily="34" charset="0"/>
                <a:cs typeface="Arial" panose="020B0604020202020204" pitchFamily="34" charset="0"/>
              </a:rPr>
              <a:t>Now, a day in my life looks like this…</a:t>
            </a:r>
          </a:p>
          <a:p>
            <a:r>
              <a:rPr lang="en-US" sz="2800" dirty="0">
                <a:solidFill>
                  <a:srgbClr val="F6F5F6"/>
                </a:solidFill>
                <a:latin typeface="Arial" panose="020B0604020202020204" pitchFamily="34" charset="0"/>
                <a:cs typeface="Arial" panose="020B0604020202020204" pitchFamily="34" charset="0"/>
              </a:rPr>
              <a:t>I interact with…</a:t>
            </a:r>
          </a:p>
          <a:p>
            <a:r>
              <a:rPr lang="en-US" sz="2800" dirty="0">
                <a:solidFill>
                  <a:srgbClr val="F6F5F6"/>
                </a:solidFill>
                <a:latin typeface="Arial" panose="020B0604020202020204" pitchFamily="34" charset="0"/>
                <a:cs typeface="Arial" panose="020B0604020202020204" pitchFamily="34" charset="0"/>
              </a:rPr>
              <a:t>I rely on skills like…</a:t>
            </a: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316274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Multicolored wires graphic">
            <a:extLst>
              <a:ext uri="{FF2B5EF4-FFF2-40B4-BE49-F238E27FC236}">
                <a16:creationId xmlns:a16="http://schemas.microsoft.com/office/drawing/2014/main" id="{B818955F-4C98-CDE7-98D2-C2236432715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101" y="0"/>
            <a:ext cx="12344400" cy="6858000"/>
          </a:xfrm>
          <a:prstGeom prst="rect">
            <a:avLst/>
          </a:prstGeom>
        </p:spPr>
      </p:pic>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dirty="0">
                <a:latin typeface="Arial" panose="020B0604020202020204" pitchFamily="34" charset="0"/>
                <a:ea typeface="Roboto" panose="02000000000000000000" pitchFamily="2" charset="0"/>
                <a:cs typeface="Arial" panose="020B0604020202020204" pitchFamily="34" charset="0"/>
              </a:rPr>
              <a:t>Accountants work in all types of organizations</a:t>
            </a:r>
          </a:p>
        </p:txBody>
      </p:sp>
      <p:grpSp>
        <p:nvGrpSpPr>
          <p:cNvPr id="25" name="Group 24">
            <a:extLst>
              <a:ext uri="{FF2B5EF4-FFF2-40B4-BE49-F238E27FC236}">
                <a16:creationId xmlns:a16="http://schemas.microsoft.com/office/drawing/2014/main" id="{98F5A302-D10A-4C5C-BA6A-1D5DC964D32D}"/>
              </a:ext>
            </a:extLst>
          </p:cNvPr>
          <p:cNvGrpSpPr/>
          <p:nvPr/>
        </p:nvGrpSpPr>
        <p:grpSpPr>
          <a:xfrm>
            <a:off x="133037" y="2184400"/>
            <a:ext cx="1736616" cy="4082115"/>
            <a:chOff x="247337" y="2373640"/>
            <a:chExt cx="1473700" cy="3892875"/>
          </a:xfrm>
        </p:grpSpPr>
        <p:sp>
          <p:nvSpPr>
            <p:cNvPr id="4" name="Freeform: Shape 3">
              <a:extLst>
                <a:ext uri="{FF2B5EF4-FFF2-40B4-BE49-F238E27FC236}">
                  <a16:creationId xmlns:a16="http://schemas.microsoft.com/office/drawing/2014/main" id="{E8D5CE97-1203-4CAB-9036-9BED73C9C412}"/>
                </a:ext>
              </a:extLst>
            </p:cNvPr>
            <p:cNvSpPr/>
            <p:nvPr/>
          </p:nvSpPr>
          <p:spPr>
            <a:xfrm>
              <a:off x="2473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Entrepreneur/</a:t>
              </a:r>
              <a:b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Start-Ups</a:t>
              </a:r>
            </a:p>
          </p:txBody>
        </p:sp>
        <p:sp>
          <p:nvSpPr>
            <p:cNvPr id="6" name="Freeform: Shape 5">
              <a:extLst>
                <a:ext uri="{FF2B5EF4-FFF2-40B4-BE49-F238E27FC236}">
                  <a16:creationId xmlns:a16="http://schemas.microsoft.com/office/drawing/2014/main" id="{B926541C-BD77-4C31-99A5-22DE2FF00FBA}"/>
                </a:ext>
              </a:extLst>
            </p:cNvPr>
            <p:cNvSpPr/>
            <p:nvPr/>
          </p:nvSpPr>
          <p:spPr>
            <a:xfrm>
              <a:off x="247337" y="2973256"/>
              <a:ext cx="1473700" cy="3293259"/>
            </a:xfrm>
            <a:custGeom>
              <a:avLst/>
              <a:gdLst>
                <a:gd name="connsiteX0" fmla="*/ 0 w 1473700"/>
                <a:gd name="connsiteY0" fmla="*/ 0 h 3293259"/>
                <a:gd name="connsiteX1" fmla="*/ 1473700 w 1473700"/>
                <a:gd name="connsiteY1" fmla="*/ 0 h 3293259"/>
                <a:gd name="connsiteX2" fmla="*/ 1473700 w 1473700"/>
                <a:gd name="connsiteY2" fmla="*/ 3293259 h 3293259"/>
                <a:gd name="connsiteX3" fmla="*/ 0 w 1473700"/>
                <a:gd name="connsiteY3" fmla="*/ 3293259 h 3293259"/>
                <a:gd name="connsiteX4" fmla="*/ 0 w 1473700"/>
                <a:gd name="connsiteY4" fmla="*/ 0 h 3293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3259">
                  <a:moveTo>
                    <a:pt x="0" y="0"/>
                  </a:moveTo>
                  <a:lnTo>
                    <a:pt x="1473700" y="0"/>
                  </a:lnTo>
                  <a:lnTo>
                    <a:pt x="1473700" y="3293259"/>
                  </a:lnTo>
                  <a:lnTo>
                    <a:pt x="0" y="3293259"/>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a:p>
              <a:pPr marL="285750" marR="0" lvl="1" indent="-285750" algn="l" defTabSz="2844800" rtl="0" eaLnBrk="1" fontAlgn="auto" latinLnBrk="0" hangingPunct="1">
                <a:lnSpc>
                  <a:spcPct val="90000"/>
                </a:lnSpc>
                <a:spcBef>
                  <a:spcPct val="0"/>
                </a:spcBef>
                <a:spcAft>
                  <a:spcPct val="15000"/>
                </a:spcAft>
                <a:buClrTx/>
                <a:buSzTx/>
                <a:buFontTx/>
                <a:buChar char="•"/>
                <a:tabLst/>
                <a:defRPr/>
              </a:pPr>
              <a:endParaRPr kumimoji="0" lang="en-US" sz="6400" b="1"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4" name="Group 23">
            <a:extLst>
              <a:ext uri="{FF2B5EF4-FFF2-40B4-BE49-F238E27FC236}">
                <a16:creationId xmlns:a16="http://schemas.microsoft.com/office/drawing/2014/main" id="{A7378511-F418-4A4F-98A9-EC1BEE4AF54F}"/>
              </a:ext>
            </a:extLst>
          </p:cNvPr>
          <p:cNvGrpSpPr/>
          <p:nvPr/>
        </p:nvGrpSpPr>
        <p:grpSpPr>
          <a:xfrm>
            <a:off x="2113860" y="2184400"/>
            <a:ext cx="1736616" cy="4073037"/>
            <a:chOff x="1927356" y="2373931"/>
            <a:chExt cx="1476131" cy="3883506"/>
          </a:xfrm>
        </p:grpSpPr>
        <p:sp>
          <p:nvSpPr>
            <p:cNvPr id="8" name="Freeform: Shape 7">
              <a:extLst>
                <a:ext uri="{FF2B5EF4-FFF2-40B4-BE49-F238E27FC236}">
                  <a16:creationId xmlns:a16="http://schemas.microsoft.com/office/drawing/2014/main" id="{A4C4E723-EDD3-4B26-BB92-6641018A71C2}"/>
                </a:ext>
              </a:extLst>
            </p:cNvPr>
            <p:cNvSpPr/>
            <p:nvPr/>
          </p:nvSpPr>
          <p:spPr>
            <a:xfrm>
              <a:off x="1927356"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1282147"/>
                <a:satOff val="1368"/>
                <a:lumOff val="425"/>
                <a:alphaOff val="0"/>
              </a:schemeClr>
            </a:lnRef>
            <a:fillRef idx="1">
              <a:schemeClr val="accent2">
                <a:hueOff val="1282147"/>
                <a:satOff val="1368"/>
                <a:lumOff val="425"/>
                <a:alphaOff val="0"/>
              </a:schemeClr>
            </a:fillRef>
            <a:effectRef idx="0">
              <a:schemeClr val="accent2">
                <a:hueOff val="1282147"/>
                <a:satOff val="1368"/>
                <a:lumOff val="425"/>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Nonprofits</a:t>
              </a:r>
            </a:p>
          </p:txBody>
        </p:sp>
        <p:sp>
          <p:nvSpPr>
            <p:cNvPr id="9" name="Freeform: Shape 8">
              <a:extLst>
                <a:ext uri="{FF2B5EF4-FFF2-40B4-BE49-F238E27FC236}">
                  <a16:creationId xmlns:a16="http://schemas.microsoft.com/office/drawing/2014/main" id="{6B090EFA-2E1A-43D4-AB55-E5D38E75C14E}"/>
                </a:ext>
              </a:extLst>
            </p:cNvPr>
            <p:cNvSpPr/>
            <p:nvPr/>
          </p:nvSpPr>
          <p:spPr>
            <a:xfrm>
              <a:off x="1929787" y="2965001"/>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1341026"/>
                <a:satOff val="2369"/>
                <a:lumOff val="218"/>
                <a:alphaOff val="0"/>
              </a:schemeClr>
            </a:lnRef>
            <a:fillRef idx="1">
              <a:schemeClr val="accent2">
                <a:tint val="40000"/>
                <a:alpha val="90000"/>
                <a:hueOff val="1341026"/>
                <a:satOff val="2369"/>
                <a:lumOff val="218"/>
                <a:alphaOff val="0"/>
              </a:schemeClr>
            </a:fillRef>
            <a:effectRef idx="0">
              <a:schemeClr val="accent2">
                <a:tint val="40000"/>
                <a:alpha val="90000"/>
                <a:hueOff val="1341026"/>
                <a:satOff val="2369"/>
                <a:lumOff val="21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2" name="Group 21">
            <a:extLst>
              <a:ext uri="{FF2B5EF4-FFF2-40B4-BE49-F238E27FC236}">
                <a16:creationId xmlns:a16="http://schemas.microsoft.com/office/drawing/2014/main" id="{EA90EC7E-8CF8-45B4-B4FA-EA4F5C97B9E8}"/>
              </a:ext>
            </a:extLst>
          </p:cNvPr>
          <p:cNvGrpSpPr/>
          <p:nvPr/>
        </p:nvGrpSpPr>
        <p:grpSpPr>
          <a:xfrm>
            <a:off x="6078070" y="2184400"/>
            <a:ext cx="1733600" cy="4066263"/>
            <a:chOff x="5286115" y="2373931"/>
            <a:chExt cx="1474977" cy="3876732"/>
          </a:xfrm>
        </p:grpSpPr>
        <p:sp>
          <p:nvSpPr>
            <p:cNvPr id="12" name="Freeform: Shape 11">
              <a:extLst>
                <a:ext uri="{FF2B5EF4-FFF2-40B4-BE49-F238E27FC236}">
                  <a16:creationId xmlns:a16="http://schemas.microsoft.com/office/drawing/2014/main" id="{531F040B-A748-4B62-BB5F-617926ACEBE0}"/>
                </a:ext>
              </a:extLst>
            </p:cNvPr>
            <p:cNvSpPr/>
            <p:nvPr/>
          </p:nvSpPr>
          <p:spPr>
            <a:xfrm>
              <a:off x="5287392"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3846440"/>
                <a:satOff val="4103"/>
                <a:lumOff val="1275"/>
                <a:alphaOff val="0"/>
              </a:schemeClr>
            </a:lnRef>
            <a:fillRef idx="1">
              <a:schemeClr val="accent2">
                <a:hueOff val="3846440"/>
                <a:satOff val="4103"/>
                <a:lumOff val="1275"/>
                <a:alphaOff val="0"/>
              </a:schemeClr>
            </a:fillRef>
            <a:effectRef idx="0">
              <a:schemeClr val="accent2">
                <a:hueOff val="3846440"/>
                <a:satOff val="4103"/>
                <a:lumOff val="1275"/>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Governments</a:t>
              </a:r>
            </a:p>
          </p:txBody>
        </p:sp>
        <p:sp>
          <p:nvSpPr>
            <p:cNvPr id="13" name="Freeform: Shape 12">
              <a:extLst>
                <a:ext uri="{FF2B5EF4-FFF2-40B4-BE49-F238E27FC236}">
                  <a16:creationId xmlns:a16="http://schemas.microsoft.com/office/drawing/2014/main" id="{C13FBF25-BEE7-478F-9AF3-F5152436D673}"/>
                </a:ext>
              </a:extLst>
            </p:cNvPr>
            <p:cNvSpPr/>
            <p:nvPr/>
          </p:nvSpPr>
          <p:spPr>
            <a:xfrm>
              <a:off x="5286115"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4023077"/>
                <a:satOff val="7106"/>
                <a:lumOff val="653"/>
                <a:alphaOff val="0"/>
              </a:schemeClr>
            </a:lnRef>
            <a:fillRef idx="1">
              <a:schemeClr val="accent2">
                <a:tint val="40000"/>
                <a:alpha val="90000"/>
                <a:hueOff val="4023077"/>
                <a:satOff val="7106"/>
                <a:lumOff val="653"/>
                <a:alphaOff val="0"/>
              </a:schemeClr>
            </a:fillRef>
            <a:effectRef idx="0">
              <a:schemeClr val="accent2">
                <a:tint val="40000"/>
                <a:alpha val="90000"/>
                <a:hueOff val="4023077"/>
                <a:satOff val="7106"/>
                <a:lumOff val="653"/>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a:p>
              <a:pPr marL="285750" marR="0" lvl="1" indent="-285750" algn="l" defTabSz="2844800" rtl="0" eaLnBrk="1" fontAlgn="auto" latinLnBrk="0" hangingPunct="1">
                <a:lnSpc>
                  <a:spcPct val="90000"/>
                </a:lnSpc>
                <a:spcBef>
                  <a:spcPct val="0"/>
                </a:spcBef>
                <a:spcAft>
                  <a:spcPct val="15000"/>
                </a:spcAft>
                <a:buClrTx/>
                <a:buSzTx/>
                <a:buFontTx/>
                <a:buChar char="•"/>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1" name="Group 20">
            <a:extLst>
              <a:ext uri="{FF2B5EF4-FFF2-40B4-BE49-F238E27FC236}">
                <a16:creationId xmlns:a16="http://schemas.microsoft.com/office/drawing/2014/main" id="{7E061AC4-A4EE-4D1A-876D-4FAB4AEF2823}"/>
              </a:ext>
            </a:extLst>
          </p:cNvPr>
          <p:cNvGrpSpPr/>
          <p:nvPr/>
        </p:nvGrpSpPr>
        <p:grpSpPr>
          <a:xfrm>
            <a:off x="8060169" y="2184400"/>
            <a:ext cx="1732099" cy="4065972"/>
            <a:chOff x="6936349" y="2373640"/>
            <a:chExt cx="1476488" cy="3876732"/>
          </a:xfrm>
        </p:grpSpPr>
        <p:sp>
          <p:nvSpPr>
            <p:cNvPr id="16" name="Freeform: Shape 15">
              <a:extLst>
                <a:ext uri="{FF2B5EF4-FFF2-40B4-BE49-F238E27FC236}">
                  <a16:creationId xmlns:a16="http://schemas.microsoft.com/office/drawing/2014/main" id="{09E8BAC4-DCCF-4D74-A798-70FA48B14807}"/>
                </a:ext>
              </a:extLst>
            </p:cNvPr>
            <p:cNvSpPr/>
            <p:nvPr/>
          </p:nvSpPr>
          <p:spPr>
            <a:xfrm>
              <a:off x="69391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6410733"/>
                <a:satOff val="6838"/>
                <a:lumOff val="2126"/>
                <a:alphaOff val="0"/>
              </a:schemeClr>
            </a:lnRef>
            <a:fillRef idx="1">
              <a:schemeClr val="accent2">
                <a:hueOff val="6410733"/>
                <a:satOff val="6838"/>
                <a:lumOff val="2126"/>
                <a:alphaOff val="0"/>
              </a:schemeClr>
            </a:fillRef>
            <a:effectRef idx="0">
              <a:schemeClr val="accent2">
                <a:hueOff val="6410733"/>
                <a:satOff val="6838"/>
                <a:lumOff val="2126"/>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Sports &amp; Entertainment</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Freeform: Shape 16">
              <a:extLst>
                <a:ext uri="{FF2B5EF4-FFF2-40B4-BE49-F238E27FC236}">
                  <a16:creationId xmlns:a16="http://schemas.microsoft.com/office/drawing/2014/main" id="{1537AEDC-6C6A-4DB5-BB2C-353FD6C3EBCA}"/>
                </a:ext>
              </a:extLst>
            </p:cNvPr>
            <p:cNvSpPr/>
            <p:nvPr/>
          </p:nvSpPr>
          <p:spPr>
            <a:xfrm>
              <a:off x="6936349" y="2957936"/>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6705128"/>
                <a:satOff val="11843"/>
                <a:lumOff val="1088"/>
                <a:alphaOff val="0"/>
              </a:schemeClr>
            </a:lnRef>
            <a:fillRef idx="1">
              <a:schemeClr val="accent2">
                <a:tint val="40000"/>
                <a:alpha val="90000"/>
                <a:hueOff val="6705128"/>
                <a:satOff val="11843"/>
                <a:lumOff val="1088"/>
                <a:alphaOff val="0"/>
              </a:schemeClr>
            </a:fillRef>
            <a:effectRef idx="0">
              <a:schemeClr val="accent2">
                <a:tint val="40000"/>
                <a:alpha val="90000"/>
                <a:hueOff val="6705128"/>
                <a:satOff val="11843"/>
                <a:lumOff val="108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0" name="Group 19">
            <a:extLst>
              <a:ext uri="{FF2B5EF4-FFF2-40B4-BE49-F238E27FC236}">
                <a16:creationId xmlns:a16="http://schemas.microsoft.com/office/drawing/2014/main" id="{2C7A6942-655D-4586-BC28-1731B37ABC36}"/>
              </a:ext>
            </a:extLst>
          </p:cNvPr>
          <p:cNvGrpSpPr/>
          <p:nvPr/>
        </p:nvGrpSpPr>
        <p:grpSpPr>
          <a:xfrm>
            <a:off x="10043781" y="2184400"/>
            <a:ext cx="2033919" cy="4065972"/>
            <a:chOff x="10158081" y="2395654"/>
            <a:chExt cx="1668071" cy="3870861"/>
          </a:xfrm>
        </p:grpSpPr>
        <p:sp>
          <p:nvSpPr>
            <p:cNvPr id="18" name="Freeform: Shape 17">
              <a:extLst>
                <a:ext uri="{FF2B5EF4-FFF2-40B4-BE49-F238E27FC236}">
                  <a16:creationId xmlns:a16="http://schemas.microsoft.com/office/drawing/2014/main" id="{84D1C554-B17C-4F7B-B552-1AF6FD756566}"/>
                </a:ext>
              </a:extLst>
            </p:cNvPr>
            <p:cNvSpPr/>
            <p:nvPr/>
          </p:nvSpPr>
          <p:spPr>
            <a:xfrm>
              <a:off x="10158837" y="2395654"/>
              <a:ext cx="1667315" cy="589480"/>
            </a:xfrm>
            <a:custGeom>
              <a:avLst/>
              <a:gdLst>
                <a:gd name="connsiteX0" fmla="*/ 0 w 1667315"/>
                <a:gd name="connsiteY0" fmla="*/ 0 h 589480"/>
                <a:gd name="connsiteX1" fmla="*/ 1667315 w 1667315"/>
                <a:gd name="connsiteY1" fmla="*/ 0 h 589480"/>
                <a:gd name="connsiteX2" fmla="*/ 1667315 w 1667315"/>
                <a:gd name="connsiteY2" fmla="*/ 589480 h 589480"/>
                <a:gd name="connsiteX3" fmla="*/ 0 w 1667315"/>
                <a:gd name="connsiteY3" fmla="*/ 589480 h 589480"/>
                <a:gd name="connsiteX4" fmla="*/ 0 w 1667315"/>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315" h="589480">
                  <a:moveTo>
                    <a:pt x="0" y="0"/>
                  </a:moveTo>
                  <a:lnTo>
                    <a:pt x="1667315" y="0"/>
                  </a:lnTo>
                  <a:lnTo>
                    <a:pt x="1667315" y="589480"/>
                  </a:lnTo>
                  <a:lnTo>
                    <a:pt x="0" y="589480"/>
                  </a:lnTo>
                  <a:lnTo>
                    <a:pt x="0" y="0"/>
                  </a:lnTo>
                  <a:close/>
                </a:path>
              </a:pathLst>
            </a:custGeom>
          </p:spPr>
          <p:style>
            <a:lnRef idx="2">
              <a:schemeClr val="accent2">
                <a:hueOff val="7692880"/>
                <a:satOff val="8205"/>
                <a:lumOff val="2551"/>
                <a:alphaOff val="0"/>
              </a:schemeClr>
            </a:lnRef>
            <a:fillRef idx="1">
              <a:schemeClr val="accent2">
                <a:hueOff val="7692880"/>
                <a:satOff val="8205"/>
                <a:lumOff val="2551"/>
                <a:alphaOff val="0"/>
              </a:schemeClr>
            </a:fillRef>
            <a:effectRef idx="0">
              <a:schemeClr val="accent2">
                <a:hueOff val="7692880"/>
                <a:satOff val="8205"/>
                <a:lumOff val="2551"/>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Accounting &amp; </a:t>
              </a:r>
              <a:b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Consulting Firms</a:t>
              </a:r>
            </a:p>
          </p:txBody>
        </p:sp>
        <p:sp>
          <p:nvSpPr>
            <p:cNvPr id="19" name="Freeform: Shape 18">
              <a:extLst>
                <a:ext uri="{FF2B5EF4-FFF2-40B4-BE49-F238E27FC236}">
                  <a16:creationId xmlns:a16="http://schemas.microsoft.com/office/drawing/2014/main" id="{291FC2DF-CE01-4FF5-A1FB-2AC2795BA262}"/>
                </a:ext>
              </a:extLst>
            </p:cNvPr>
            <p:cNvSpPr/>
            <p:nvPr/>
          </p:nvSpPr>
          <p:spPr>
            <a:xfrm>
              <a:off x="10158081" y="2974079"/>
              <a:ext cx="1664677" cy="3292436"/>
            </a:xfrm>
            <a:custGeom>
              <a:avLst/>
              <a:gdLst>
                <a:gd name="connsiteX0" fmla="*/ 0 w 1664677"/>
                <a:gd name="connsiteY0" fmla="*/ 0 h 3343485"/>
                <a:gd name="connsiteX1" fmla="*/ 1664677 w 1664677"/>
                <a:gd name="connsiteY1" fmla="*/ 0 h 3343485"/>
                <a:gd name="connsiteX2" fmla="*/ 1664677 w 1664677"/>
                <a:gd name="connsiteY2" fmla="*/ 3343485 h 3343485"/>
                <a:gd name="connsiteX3" fmla="*/ 0 w 1664677"/>
                <a:gd name="connsiteY3" fmla="*/ 3343485 h 3343485"/>
                <a:gd name="connsiteX4" fmla="*/ 0 w 1664677"/>
                <a:gd name="connsiteY4" fmla="*/ 0 h 334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677" h="3343485">
                  <a:moveTo>
                    <a:pt x="0" y="0"/>
                  </a:moveTo>
                  <a:lnTo>
                    <a:pt x="1664677" y="0"/>
                  </a:lnTo>
                  <a:lnTo>
                    <a:pt x="1664677" y="3343485"/>
                  </a:lnTo>
                  <a:lnTo>
                    <a:pt x="0" y="3343485"/>
                  </a:lnTo>
                  <a:lnTo>
                    <a:pt x="0" y="0"/>
                  </a:lnTo>
                  <a:close/>
                </a:path>
              </a:pathLst>
            </a:custGeom>
          </p:spPr>
          <p:style>
            <a:lnRef idx="2">
              <a:schemeClr val="accent2">
                <a:tint val="40000"/>
                <a:alpha val="90000"/>
                <a:hueOff val="8046153"/>
                <a:satOff val="14212"/>
                <a:lumOff val="1305"/>
                <a:alphaOff val="0"/>
              </a:schemeClr>
            </a:lnRef>
            <a:fillRef idx="1">
              <a:schemeClr val="accent2">
                <a:tint val="40000"/>
                <a:alpha val="90000"/>
                <a:hueOff val="8046153"/>
                <a:satOff val="14212"/>
                <a:lumOff val="1305"/>
                <a:alphaOff val="0"/>
              </a:schemeClr>
            </a:fillRef>
            <a:effectRef idx="0">
              <a:schemeClr val="accent2">
                <a:tint val="40000"/>
                <a:alpha val="90000"/>
                <a:hueOff val="8046153"/>
                <a:satOff val="14212"/>
                <a:lumOff val="130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grpSp>
        <p:nvGrpSpPr>
          <p:cNvPr id="23" name="Group 22">
            <a:extLst>
              <a:ext uri="{FF2B5EF4-FFF2-40B4-BE49-F238E27FC236}">
                <a16:creationId xmlns:a16="http://schemas.microsoft.com/office/drawing/2014/main" id="{0316634C-2D2F-4C02-AF72-F99787991C76}"/>
              </a:ext>
            </a:extLst>
          </p:cNvPr>
          <p:cNvGrpSpPr/>
          <p:nvPr/>
        </p:nvGrpSpPr>
        <p:grpSpPr>
          <a:xfrm>
            <a:off x="4097114" y="2184400"/>
            <a:ext cx="1733756" cy="4066263"/>
            <a:chOff x="3607374" y="2373931"/>
            <a:chExt cx="1473833" cy="3876732"/>
          </a:xfrm>
        </p:grpSpPr>
        <p:sp>
          <p:nvSpPr>
            <p:cNvPr id="10" name="Freeform: Shape 9">
              <a:extLst>
                <a:ext uri="{FF2B5EF4-FFF2-40B4-BE49-F238E27FC236}">
                  <a16:creationId xmlns:a16="http://schemas.microsoft.com/office/drawing/2014/main" id="{449B0636-151A-4882-9A71-929167E59E2F}"/>
                </a:ext>
              </a:extLst>
            </p:cNvPr>
            <p:cNvSpPr/>
            <p:nvPr/>
          </p:nvSpPr>
          <p:spPr>
            <a:xfrm>
              <a:off x="3607374"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2564293"/>
                <a:satOff val="2735"/>
                <a:lumOff val="850"/>
                <a:alphaOff val="0"/>
              </a:schemeClr>
            </a:lnRef>
            <a:fillRef idx="1">
              <a:schemeClr val="accent2">
                <a:hueOff val="2564293"/>
                <a:satOff val="2735"/>
                <a:lumOff val="850"/>
                <a:alphaOff val="0"/>
              </a:schemeClr>
            </a:fillRef>
            <a:effectRef idx="0">
              <a:schemeClr val="accent2">
                <a:hueOff val="2564293"/>
                <a:satOff val="2735"/>
                <a:lumOff val="850"/>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Companies of all Sizes</a:t>
              </a:r>
            </a:p>
          </p:txBody>
        </p:sp>
        <p:sp>
          <p:nvSpPr>
            <p:cNvPr id="11" name="Freeform: Shape 10">
              <a:extLst>
                <a:ext uri="{FF2B5EF4-FFF2-40B4-BE49-F238E27FC236}">
                  <a16:creationId xmlns:a16="http://schemas.microsoft.com/office/drawing/2014/main" id="{08820A47-A19A-4133-BC4B-0A366399A484}"/>
                </a:ext>
              </a:extLst>
            </p:cNvPr>
            <p:cNvSpPr/>
            <p:nvPr/>
          </p:nvSpPr>
          <p:spPr>
            <a:xfrm>
              <a:off x="3607507"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2682051"/>
                <a:satOff val="4737"/>
                <a:lumOff val="435"/>
                <a:alphaOff val="0"/>
              </a:schemeClr>
            </a:lnRef>
            <a:fillRef idx="1">
              <a:schemeClr val="accent2">
                <a:tint val="40000"/>
                <a:alpha val="90000"/>
                <a:hueOff val="2682051"/>
                <a:satOff val="4737"/>
                <a:lumOff val="435"/>
                <a:alphaOff val="0"/>
              </a:schemeClr>
            </a:fillRef>
            <a:effectRef idx="0">
              <a:schemeClr val="accent2">
                <a:tint val="40000"/>
                <a:alpha val="90000"/>
                <a:hueOff val="2682051"/>
                <a:satOff val="4737"/>
                <a:lumOff val="43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marR="0" lvl="1" indent="-285750" algn="l" defTabSz="2844800" rtl="0" eaLnBrk="1" fontAlgn="auto" latinLnBrk="0" hangingPunct="1">
                <a:lnSpc>
                  <a:spcPct val="90000"/>
                </a:lnSpc>
                <a:spcBef>
                  <a:spcPct val="0"/>
                </a:spcBef>
                <a:spcAft>
                  <a:spcPct val="15000"/>
                </a:spcAft>
                <a:buClrTx/>
                <a:buSzTx/>
                <a:buFontTx/>
                <a:buNone/>
                <a:tabLst/>
                <a:defRPr/>
              </a:pPr>
              <a:endParaRPr kumimoji="0" lang="en-US" sz="6400" b="0" i="0" u="none" strike="noStrike" kern="1200" cap="none" spc="0" normalizeH="0" baseline="0" noProof="0">
                <a:ln>
                  <a:noFill/>
                </a:ln>
                <a:solidFill>
                  <a:prstClr val="black">
                    <a:hueOff val="0"/>
                    <a:satOff val="0"/>
                    <a:lumOff val="0"/>
                    <a:alphaOff val="0"/>
                  </a:prstClr>
                </a:solidFill>
                <a:effectLst/>
                <a:uLnTx/>
                <a:uFillTx/>
                <a:latin typeface="Gill Sans MT"/>
                <a:ea typeface="+mn-ea"/>
                <a:cs typeface="+mn-cs"/>
              </a:endParaRPr>
            </a:p>
          </p:txBody>
        </p:sp>
      </p:grpSp>
      <p:sp>
        <p:nvSpPr>
          <p:cNvPr id="3" name="TextBox 2">
            <a:extLst>
              <a:ext uri="{FF2B5EF4-FFF2-40B4-BE49-F238E27FC236}">
                <a16:creationId xmlns:a16="http://schemas.microsoft.com/office/drawing/2014/main" id="{6437625D-2FA8-8D1B-8CC2-A9AD24064325}"/>
              </a:ext>
            </a:extLst>
          </p:cNvPr>
          <p:cNvSpPr txBox="1"/>
          <p:nvPr/>
        </p:nvSpPr>
        <p:spPr>
          <a:xfrm>
            <a:off x="10150392" y="3048000"/>
            <a:ext cx="184801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Local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Regional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National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International</a:t>
            </a:r>
          </a:p>
        </p:txBody>
      </p:sp>
      <p:sp>
        <p:nvSpPr>
          <p:cNvPr id="5" name="TextBox 4">
            <a:extLst>
              <a:ext uri="{FF2B5EF4-FFF2-40B4-BE49-F238E27FC236}">
                <a16:creationId xmlns:a16="http://schemas.microsoft.com/office/drawing/2014/main" id="{E766A5EF-133F-6138-E6E4-9E7E5D7CF55B}"/>
              </a:ext>
            </a:extLst>
          </p:cNvPr>
          <p:cNvSpPr txBox="1"/>
          <p:nvPr/>
        </p:nvSpPr>
        <p:spPr>
          <a:xfrm>
            <a:off x="158830" y="3048000"/>
            <a:ext cx="165919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1047 Games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Weav</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Symbrosia</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4625025B-C146-53F3-45E8-A722C97AF122}"/>
              </a:ext>
            </a:extLst>
          </p:cNvPr>
          <p:cNvSpPr txBox="1"/>
          <p:nvPr/>
        </p:nvSpPr>
        <p:spPr>
          <a:xfrm>
            <a:off x="2174442" y="3048000"/>
            <a:ext cx="179840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Habitat for Humanity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Smithsonian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World Central Kitchen</a:t>
            </a:r>
          </a:p>
        </p:txBody>
      </p:sp>
      <p:sp>
        <p:nvSpPr>
          <p:cNvPr id="14" name="TextBox 13">
            <a:extLst>
              <a:ext uri="{FF2B5EF4-FFF2-40B4-BE49-F238E27FC236}">
                <a16:creationId xmlns:a16="http://schemas.microsoft.com/office/drawing/2014/main" id="{3775BB9C-03C8-A686-AD87-201006C1CF3F}"/>
              </a:ext>
            </a:extLst>
          </p:cNvPr>
          <p:cNvSpPr txBox="1"/>
          <p:nvPr/>
        </p:nvSpPr>
        <p:spPr>
          <a:xfrm>
            <a:off x="4129546" y="3047999"/>
            <a:ext cx="1659193"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Apple</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Ikea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Bank of America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Zappos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Everlight</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Solar</a:t>
            </a:r>
          </a:p>
        </p:txBody>
      </p:sp>
      <p:sp>
        <p:nvSpPr>
          <p:cNvPr id="15" name="TextBox 14">
            <a:extLst>
              <a:ext uri="{FF2B5EF4-FFF2-40B4-BE49-F238E27FC236}">
                <a16:creationId xmlns:a16="http://schemas.microsoft.com/office/drawing/2014/main" id="{B9A4A05B-8F13-0B2F-5BF2-0EBB8F1835F8}"/>
              </a:ext>
            </a:extLst>
          </p:cNvPr>
          <p:cNvSpPr txBox="1"/>
          <p:nvPr/>
        </p:nvSpPr>
        <p:spPr>
          <a:xfrm>
            <a:off x="6107347" y="3048000"/>
            <a:ext cx="179045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City Government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FBI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NASA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Military</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AD9A3A8E-8886-16BE-05C5-E3FEF4799B5D}"/>
              </a:ext>
            </a:extLst>
          </p:cNvPr>
          <p:cNvSpPr txBox="1"/>
          <p:nvPr/>
        </p:nvSpPr>
        <p:spPr>
          <a:xfrm>
            <a:off x="8172121" y="3047999"/>
            <a:ext cx="165919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NFL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TikTok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Disney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Netflix</a:t>
            </a:r>
          </a:p>
        </p:txBody>
      </p:sp>
    </p:spTree>
    <p:extLst>
      <p:ext uri="{BB962C8B-B14F-4D97-AF65-F5344CB8AC3E}">
        <p14:creationId xmlns:p14="http://schemas.microsoft.com/office/powerpoint/2010/main" val="1432576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5" name="Freeform: Shape 34">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6" name="Oval 35">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7" name="Oval 36">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8" name="Freeform: Shape 37">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40" name="Rectangle 39">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5" y="306261"/>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Work with influencers.</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5" y="2517433"/>
            <a:ext cx="3565525" cy="3414425"/>
          </a:xfrm>
        </p:spPr>
        <p:txBody>
          <a:bodyPr vert="horz" wrap="square" lIns="0" tIns="0" rIns="0" bIns="0" rtlCol="0" anchor="t">
            <a:normAutofit fontScale="92500" lnSpcReduction="20000"/>
          </a:bodyPr>
          <a:lstStyle/>
          <a:p>
            <a:r>
              <a:rPr lang="en-US" sz="1800" i="1" dirty="0">
                <a:solidFill>
                  <a:schemeClr val="tx1"/>
                </a:solidFill>
                <a:effectLst/>
                <a:latin typeface="Arial" panose="020B0604020202020204" pitchFamily="34" charset="0"/>
                <a:ea typeface="Roboto" panose="02000000000000000000" pitchFamily="2" charset="0"/>
                <a:cs typeface="Arial" panose="020B0604020202020204" pitchFamily="34" charset="0"/>
              </a:rPr>
              <a:t>"When I was a student, I watched a lot of YouTube videos, and I was always enamored with the idea that these creators made a living simply by living. Studying accounting and becoming a CPA has allowed me to work closely with content creators to help them understand the financial side of their business. I am grateful to have found a career that allows me to merge both my love for accounting with my love for content creation."</a:t>
            </a:r>
            <a:endParaRPr lang="en-US" sz="1800" dirty="0">
              <a:solidFill>
                <a:schemeClr val="tx1"/>
              </a:solidFill>
              <a:effectLst/>
              <a:latin typeface="Arial" panose="020B0604020202020204" pitchFamily="34" charset="0"/>
              <a:ea typeface="Roboto" panose="02000000000000000000" pitchFamily="2" charset="0"/>
              <a:cs typeface="Arial" panose="020B0604020202020204" pitchFamily="34" charset="0"/>
            </a:endParaRPr>
          </a:p>
          <a:p>
            <a:endParaRPr lang="en-US" sz="1600" dirty="0"/>
          </a:p>
        </p:txBody>
      </p:sp>
      <p:pic>
        <p:nvPicPr>
          <p:cNvPr id="3" name="Picture 2" descr="A person sitting at a desk&#10;&#10;Description automatically generated">
            <a:extLst>
              <a:ext uri="{FF2B5EF4-FFF2-40B4-BE49-F238E27FC236}">
                <a16:creationId xmlns:a16="http://schemas.microsoft.com/office/drawing/2014/main" id="{1AD48503-B5D3-E24A-89A2-E8DB5DAAF6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42" name="Rectangle 41">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5" name="Picture 4" descr="A logo of a camera&#10;&#10;Description automatically generated">
            <a:extLst>
              <a:ext uri="{FF2B5EF4-FFF2-40B4-BE49-F238E27FC236}">
                <a16:creationId xmlns:a16="http://schemas.microsoft.com/office/drawing/2014/main" id="{9B7C4930-79BB-1E42-ECAB-DB81ACB5092B}"/>
              </a:ext>
            </a:extLst>
          </p:cNvPr>
          <p:cNvPicPr>
            <a:picLocks noChangeAspect="1"/>
          </p:cNvPicPr>
          <p:nvPr/>
        </p:nvPicPr>
        <p:blipFill>
          <a:blip r:embed="rId4" cstate="screen">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444529" y="6151385"/>
            <a:ext cx="457801" cy="457801"/>
          </a:xfrm>
          <a:prstGeom prst="rect">
            <a:avLst/>
          </a:prstGeom>
        </p:spPr>
      </p:pic>
      <p:pic>
        <p:nvPicPr>
          <p:cNvPr id="1030" name="Picture 6" descr="Tiktok png images | PNGWing">
            <a:extLst>
              <a:ext uri="{FF2B5EF4-FFF2-40B4-BE49-F238E27FC236}">
                <a16:creationId xmlns:a16="http://schemas.microsoft.com/office/drawing/2014/main" id="{AB738C0A-B4A6-4F2C-AD2C-EF540A2CF1D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9920" t="8851" r="10176" b="9079"/>
          <a:stretch/>
        </p:blipFill>
        <p:spPr bwMode="auto">
          <a:xfrm>
            <a:off x="1106559" y="6145176"/>
            <a:ext cx="457802" cy="470218"/>
          </a:xfrm>
          <a:prstGeom prst="roundRect">
            <a:avLst>
              <a:gd name="adj" fmla="val 11111"/>
            </a:avLst>
          </a:prstGeom>
          <a:ln w="190500"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3FB9219-34BB-B8F3-CD4E-10896BA0637D}"/>
              </a:ext>
            </a:extLst>
          </p:cNvPr>
          <p:cNvSpPr txBox="1"/>
          <p:nvPr/>
        </p:nvSpPr>
        <p:spPr>
          <a:xfrm>
            <a:off x="1671181" y="6209076"/>
            <a:ext cx="277289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@CourtneyArrington_</a:t>
            </a:r>
          </a:p>
        </p:txBody>
      </p:sp>
    </p:spTree>
    <p:extLst>
      <p:ext uri="{BB962C8B-B14F-4D97-AF65-F5344CB8AC3E}">
        <p14:creationId xmlns:p14="http://schemas.microsoft.com/office/powerpoint/2010/main" val="1106994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6" name="Picture 5" descr="A person pointing at something&#10;&#10;Description automatically generated">
            <a:extLst>
              <a:ext uri="{FF2B5EF4-FFF2-40B4-BE49-F238E27FC236}">
                <a16:creationId xmlns:a16="http://schemas.microsoft.com/office/drawing/2014/main" id="{93A04B73-7999-C068-1113-4383E3FF2D0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7" name="Title 10">
            <a:extLst>
              <a:ext uri="{FF2B5EF4-FFF2-40B4-BE49-F238E27FC236}">
                <a16:creationId xmlns:a16="http://schemas.microsoft.com/office/drawing/2014/main" id="{5E70158D-D3B3-4F0E-5FC3-54A39754ED8E}"/>
              </a:ext>
            </a:extLst>
          </p:cNvPr>
          <p:cNvSpPr txBox="1">
            <a:spLocks/>
          </p:cNvSpPr>
          <p:nvPr/>
        </p:nvSpPr>
        <p:spPr>
          <a:xfrm>
            <a:off x="8410558" y="196900"/>
            <a:ext cx="3565524" cy="1656715"/>
          </a:xfrm>
          <a:prstGeom prst="rect">
            <a:avLst/>
          </a:prstGeom>
        </p:spPr>
        <p:txBody>
          <a:bodyPr vert="horz" wrap="square" lIns="0" tIns="0" rIns="0" bIns="0" rtlCol="0" anchor="t" anchorCtr="0">
            <a:norm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Be an influencer.</a:t>
            </a:r>
          </a:p>
        </p:txBody>
      </p:sp>
      <p:sp>
        <p:nvSpPr>
          <p:cNvPr id="8" name="Content Placeholder 12">
            <a:extLst>
              <a:ext uri="{FF2B5EF4-FFF2-40B4-BE49-F238E27FC236}">
                <a16:creationId xmlns:a16="http://schemas.microsoft.com/office/drawing/2014/main" id="{DE1C981B-5B98-8CDE-12DC-16D59EA80E2E}"/>
              </a:ext>
            </a:extLst>
          </p:cNvPr>
          <p:cNvSpPr txBox="1">
            <a:spLocks/>
          </p:cNvSpPr>
          <p:nvPr/>
        </p:nvSpPr>
        <p:spPr>
          <a:xfrm>
            <a:off x="8410557" y="1941719"/>
            <a:ext cx="3565525" cy="341440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pitchFamily="34" charset="0"/>
                <a:ea typeface="Roboto" panose="02000000000000000000" pitchFamily="2" charset="0"/>
                <a:cs typeface="Arial" panose="020B0604020202020204" pitchFamily="34" charset="0"/>
              </a:rPr>
              <a:t>“My journey through public accounting ultimately led me to content creation. I never dreamed there was a career to be made out of making silly things online. Job security is what first led me to accounting, but what will keep me here the rest of my career is the fact accounting is everywhere, and I'm still discovering new &amp; interesting ways to apply the skillset.”</a:t>
            </a:r>
          </a:p>
        </p:txBody>
      </p:sp>
      <p:sp>
        <p:nvSpPr>
          <p:cNvPr id="9" name="Content Placeholder 12">
            <a:extLst>
              <a:ext uri="{FF2B5EF4-FFF2-40B4-BE49-F238E27FC236}">
                <a16:creationId xmlns:a16="http://schemas.microsoft.com/office/drawing/2014/main" id="{0BFE3327-4E4B-272C-D5D9-E2F98B101B16}"/>
              </a:ext>
            </a:extLst>
          </p:cNvPr>
          <p:cNvSpPr txBox="1">
            <a:spLocks/>
          </p:cNvSpPr>
          <p:nvPr/>
        </p:nvSpPr>
        <p:spPr>
          <a:xfrm>
            <a:off x="8259332" y="5495320"/>
            <a:ext cx="35655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 Jason Staats, CPA, MBA</a:t>
            </a:r>
          </a:p>
        </p:txBody>
      </p:sp>
      <p:pic>
        <p:nvPicPr>
          <p:cNvPr id="10" name="Graphic 9" descr="Podcast with solid fill">
            <a:extLst>
              <a:ext uri="{FF2B5EF4-FFF2-40B4-BE49-F238E27FC236}">
                <a16:creationId xmlns:a16="http://schemas.microsoft.com/office/drawing/2014/main" id="{C8E242A8-A9E6-415B-22D6-3668F694A98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60418" y="6082068"/>
            <a:ext cx="541392" cy="541392"/>
          </a:xfrm>
          <a:prstGeom prst="rect">
            <a:avLst/>
          </a:prstGeom>
        </p:spPr>
      </p:pic>
      <p:sp>
        <p:nvSpPr>
          <p:cNvPr id="12" name="Content Placeholder 12">
            <a:extLst>
              <a:ext uri="{FF2B5EF4-FFF2-40B4-BE49-F238E27FC236}">
                <a16:creationId xmlns:a16="http://schemas.microsoft.com/office/drawing/2014/main" id="{43D01740-663A-758C-614F-2988B0C4CDE3}"/>
              </a:ext>
            </a:extLst>
          </p:cNvPr>
          <p:cNvSpPr txBox="1">
            <a:spLocks/>
          </p:cNvSpPr>
          <p:nvPr/>
        </p:nvSpPr>
        <p:spPr>
          <a:xfrm>
            <a:off x="2012823" y="6232050"/>
            <a:ext cx="14126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Calibri" panose="020F0502020204030204" pitchFamily="34" charset="0"/>
                <a:cs typeface="+mn-cs"/>
              </a:rPr>
              <a:t>Jason Daily</a:t>
            </a:r>
          </a:p>
        </p:txBody>
      </p:sp>
      <p:pic>
        <p:nvPicPr>
          <p:cNvPr id="13" name="Picture 4">
            <a:extLst>
              <a:ext uri="{FF2B5EF4-FFF2-40B4-BE49-F238E27FC236}">
                <a16:creationId xmlns:a16="http://schemas.microsoft.com/office/drawing/2014/main" id="{9EB9AE9F-B122-B90F-63BA-CCF788B8DF81}"/>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18877" t="28314" r="19400" b="28313"/>
          <a:stretch/>
        </p:blipFill>
        <p:spPr bwMode="auto">
          <a:xfrm>
            <a:off x="3405519" y="6026007"/>
            <a:ext cx="712487" cy="5006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4" name="Content Placeholder 12">
            <a:extLst>
              <a:ext uri="{FF2B5EF4-FFF2-40B4-BE49-F238E27FC236}">
                <a16:creationId xmlns:a16="http://schemas.microsoft.com/office/drawing/2014/main" id="{AEF3532E-33F5-6C4F-E372-9B6C4ADA9D3F}"/>
              </a:ext>
            </a:extLst>
          </p:cNvPr>
          <p:cNvSpPr txBox="1">
            <a:spLocks/>
          </p:cNvSpPr>
          <p:nvPr/>
        </p:nvSpPr>
        <p:spPr>
          <a:xfrm>
            <a:off x="4300716" y="6210392"/>
            <a:ext cx="14126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Calibri" panose="020F0502020204030204" pitchFamily="34" charset="0"/>
                <a:cs typeface="+mn-cs"/>
              </a:rPr>
              <a:t>@jasoncpa</a:t>
            </a:r>
          </a:p>
        </p:txBody>
      </p:sp>
      <p:pic>
        <p:nvPicPr>
          <p:cNvPr id="15" name="Picture 2" descr="Jason Daily">
            <a:extLst>
              <a:ext uri="{FF2B5EF4-FFF2-40B4-BE49-F238E27FC236}">
                <a16:creationId xmlns:a16="http://schemas.microsoft.com/office/drawing/2014/main" id="{D92E2068-0A94-D4B5-DA7E-4D3192F41097}"/>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67143" y="5756357"/>
            <a:ext cx="816639" cy="816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172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7918345" y="149742"/>
            <a:ext cx="4037611" cy="1997855"/>
          </a:xfrm>
        </p:spPr>
        <p:txBody>
          <a:bodyPr vert="horz" wrap="square" lIns="0" tIns="0" rIns="0" bIns="0" rtlCol="0" anchor="b" anchorCtr="0">
            <a:no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Shape a brighte</a:t>
            </a:r>
            <a:r>
              <a:rPr lang="en-US" dirty="0">
                <a:latin typeface="Arial" panose="020B0604020202020204" pitchFamily="34" charset="0"/>
                <a:ea typeface="Roboto" panose="02000000000000000000" pitchFamily="2" charset="0"/>
                <a:cs typeface="Arial" panose="020B0604020202020204" pitchFamily="34" charset="0"/>
              </a:rPr>
              <a:t>r future</a:t>
            </a: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7918346" y="2413774"/>
            <a:ext cx="3882358" cy="3414425"/>
          </a:xfrm>
        </p:spPr>
        <p:txBody>
          <a:bodyPr vert="horz" wrap="square" lIns="0" tIns="0" rIns="0" bIns="0" rtlCol="0" anchor="t">
            <a:noAutofit/>
          </a:bodyPr>
          <a:lstStyle/>
          <a:p>
            <a:pPr marL="0" marR="0">
              <a:spcBef>
                <a:spcPts val="0"/>
              </a:spcBef>
              <a:spcAft>
                <a:spcPts val="0"/>
              </a:spcAft>
            </a:pPr>
            <a:r>
              <a:rPr lang="en-US" sz="1700" i="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“As the CFO of Girl Scouts Nation's Capital, I'm thrilled that every day I contribute to the growth of young girls who are the future leaders of our society. I help build girls of courage, confidence, and character, who want to make the world a better place. Being a CPA allows me to use my accounting skills to have a profound impact on the next generation of leaders. I get to make a difference and shape a brighter future!”</a:t>
            </a:r>
            <a:endParaRPr lang="en-US" sz="1700" i="1" dirty="0">
              <a:solidFill>
                <a:srgbClr val="FFFFFF"/>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1AD48503-B5D3-E24A-89A2-E8DB5DAAF6D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2" name="Content Placeholder 12">
            <a:extLst>
              <a:ext uri="{FF2B5EF4-FFF2-40B4-BE49-F238E27FC236}">
                <a16:creationId xmlns:a16="http://schemas.microsoft.com/office/drawing/2014/main" id="{B7A4AA42-BD42-C451-7286-3E7F0024DC63}"/>
              </a:ext>
            </a:extLst>
          </p:cNvPr>
          <p:cNvSpPr txBox="1">
            <a:spLocks/>
          </p:cNvSpPr>
          <p:nvPr/>
        </p:nvSpPr>
        <p:spPr>
          <a:xfrm>
            <a:off x="8235179" y="6076395"/>
            <a:ext cx="3565525" cy="631863"/>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 Jessica McClain, CPA, CITP</a:t>
            </a:r>
            <a:b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15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(Pictured on Right) </a:t>
            </a:r>
          </a:p>
        </p:txBody>
      </p:sp>
    </p:spTree>
    <p:extLst>
      <p:ext uri="{BB962C8B-B14F-4D97-AF65-F5344CB8AC3E}">
        <p14:creationId xmlns:p14="http://schemas.microsoft.com/office/powerpoint/2010/main" val="3703033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7715565" y="196900"/>
            <a:ext cx="3565524" cy="1600988"/>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Drive change.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7715565" y="2140659"/>
            <a:ext cx="3803005" cy="3414425"/>
          </a:xfrm>
        </p:spPr>
        <p:txBody>
          <a:bodyPr vert="horz" wrap="square" lIns="0" tIns="0" rIns="0" bIns="0" rtlCol="0" anchor="t">
            <a:noAutofit/>
          </a:bodyPr>
          <a:lstStyle/>
          <a:p>
            <a:pPr marL="0" marR="0">
              <a:spcBef>
                <a:spcPts val="0"/>
              </a:spcBef>
              <a:spcAft>
                <a:spcPts val="0"/>
              </a:spcAft>
            </a:pPr>
            <a:r>
              <a:rPr lang="en-US" sz="1800" i="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"I help The Joyce Foundation achieve its racial equity-focused mission by ensuring that our team utilizes its funds effectively and responsibly. I also drive change by ensuring we are tax-compliant, by having a strong internal control environment, and by helping team members interpret and digest financial data so that they can make more informed decisions." </a:t>
            </a:r>
            <a:endParaRPr lang="en-US" sz="1800" i="1" dirty="0">
              <a:solidFill>
                <a:srgbClr val="FFFFFF"/>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3" name="Picture 2" descr="A group of people posing for a photo&#10;&#10;Description automatically generated">
            <a:extLst>
              <a:ext uri="{FF2B5EF4-FFF2-40B4-BE49-F238E27FC236}">
                <a16:creationId xmlns:a16="http://schemas.microsoft.com/office/drawing/2014/main" id="{E9005186-A14E-EE00-FB3D-53019295F3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0"/>
            <a:ext cx="7090239"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4" name="Content Placeholder 12">
            <a:extLst>
              <a:ext uri="{FF2B5EF4-FFF2-40B4-BE49-F238E27FC236}">
                <a16:creationId xmlns:a16="http://schemas.microsoft.com/office/drawing/2014/main" id="{7E6598B3-48F0-ECC9-EB8D-F62D8E506E2C}"/>
              </a:ext>
            </a:extLst>
          </p:cNvPr>
          <p:cNvSpPr txBox="1">
            <a:spLocks/>
          </p:cNvSpPr>
          <p:nvPr/>
        </p:nvSpPr>
        <p:spPr>
          <a:xfrm>
            <a:off x="8075612" y="5542408"/>
            <a:ext cx="3565525" cy="789225"/>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 Francisco Velasco, CPA</a:t>
            </a:r>
            <a:b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15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(Pictured on Right)</a:t>
            </a:r>
          </a:p>
        </p:txBody>
      </p:sp>
    </p:spTree>
    <p:extLst>
      <p:ext uri="{BB962C8B-B14F-4D97-AF65-F5344CB8AC3E}">
        <p14:creationId xmlns:p14="http://schemas.microsoft.com/office/powerpoint/2010/main" val="4248840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93"/>
        <p:cNvGrpSpPr/>
        <p:nvPr/>
      </p:nvGrpSpPr>
      <p:grpSpPr>
        <a:xfrm>
          <a:off x="0" y="0"/>
          <a:ext cx="0" cy="0"/>
          <a:chOff x="0" y="0"/>
          <a:chExt cx="0" cy="0"/>
        </a:xfrm>
      </p:grpSpPr>
      <p:pic>
        <p:nvPicPr>
          <p:cNvPr id="3994" name="Google Shape;3994;p5" descr="A picture containing laser, jellyfish, night sky&#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995" name="Google Shape;3995;p5"/>
          <p:cNvSpPr txBox="1">
            <a:spLocks noGrp="1"/>
          </p:cNvSpPr>
          <p:nvPr>
            <p:ph type="title"/>
          </p:nvPr>
        </p:nvSpPr>
        <p:spPr>
          <a:xfrm>
            <a:off x="453208" y="1626092"/>
            <a:ext cx="5463200" cy="2034400"/>
          </a:xfrm>
          <a:prstGeom prst="rect">
            <a:avLst/>
          </a:prstGeom>
          <a:noFill/>
          <a:ln>
            <a:noFill/>
          </a:ln>
        </p:spPr>
        <p:txBody>
          <a:bodyPr spcFirstLastPara="1" wrap="square" lIns="91433" tIns="45700" rIns="91433" bIns="45700" anchor="t" anchorCtr="0">
            <a:noAutofit/>
          </a:bodyPr>
          <a:lstStyle/>
          <a:p>
            <a:pPr>
              <a:lnSpc>
                <a:spcPct val="100000"/>
              </a:lnSpc>
              <a:buClr>
                <a:schemeClr val="lt1"/>
              </a:buClr>
              <a:buSzPts val="3000"/>
            </a:pPr>
            <a:r>
              <a:rPr lang="en" sz="4000" dirty="0">
                <a:solidFill>
                  <a:schemeClr val="lt1"/>
                </a:solidFill>
                <a:latin typeface="+mj-lt"/>
                <a:ea typeface="Roboto" panose="02000000000000000000" pitchFamily="2" charset="0"/>
                <a:cs typeface="Roboto Thin"/>
                <a:sym typeface="Roboto Thin"/>
              </a:rPr>
              <a:t>Accountants</a:t>
            </a:r>
            <a:br>
              <a:rPr lang="en" sz="4000" dirty="0">
                <a:solidFill>
                  <a:schemeClr val="lt1"/>
                </a:solidFill>
                <a:latin typeface="+mj-lt"/>
                <a:ea typeface="Roboto" panose="02000000000000000000" pitchFamily="2" charset="0"/>
                <a:cs typeface="Roboto Thin"/>
                <a:sym typeface="Roboto Thin"/>
              </a:rPr>
            </a:br>
            <a:r>
              <a:rPr lang="en" sz="4000" dirty="0">
                <a:solidFill>
                  <a:schemeClr val="lt1"/>
                </a:solidFill>
                <a:latin typeface="+mj-lt"/>
                <a:ea typeface="Roboto" panose="02000000000000000000" pitchFamily="2" charset="0"/>
                <a:cs typeface="Roboto Thin"/>
                <a:sym typeface="Roboto Thin"/>
              </a:rPr>
              <a:t>have many </a:t>
            </a:r>
            <a:endParaRPr sz="4000" b="1" dirty="0">
              <a:latin typeface="+mj-lt"/>
              <a:ea typeface="Roboto" panose="02000000000000000000" pitchFamily="2" charset="0"/>
            </a:endParaRPr>
          </a:p>
        </p:txBody>
      </p:sp>
      <p:pic>
        <p:nvPicPr>
          <p:cNvPr id="3996" name="Google Shape;3996;p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959699" y="-5917"/>
            <a:ext cx="6861144" cy="6861144"/>
          </a:xfrm>
          <a:prstGeom prst="rect">
            <a:avLst/>
          </a:prstGeom>
          <a:noFill/>
          <a:ln>
            <a:noFill/>
          </a:ln>
        </p:spPr>
      </p:pic>
      <p:sp>
        <p:nvSpPr>
          <p:cNvPr id="3997" name="Google Shape;3997;p5"/>
          <p:cNvSpPr/>
          <p:nvPr/>
        </p:nvSpPr>
        <p:spPr>
          <a:xfrm>
            <a:off x="6965481" y="2984183"/>
            <a:ext cx="2844800" cy="922400"/>
          </a:xfrm>
          <a:prstGeom prst="rect">
            <a:avLst/>
          </a:prstGeom>
          <a:noFill/>
          <a:ln>
            <a:noFill/>
          </a:ln>
        </p:spPr>
        <p:txBody>
          <a:bodyPr spcFirstLastPara="1" wrap="square" lIns="378333" tIns="330000" rIns="378333" bIns="330000" anchor="ctr" anchorCtr="0">
            <a:noAutofit/>
          </a:bodyPr>
          <a:lstStyle/>
          <a:p>
            <a:pPr marL="0" marR="0" lvl="0" indent="0" algn="ctr" defTabSz="1219170" rtl="0" eaLnBrk="1" fontAlgn="auto" latinLnBrk="0" hangingPunct="1">
              <a:lnSpc>
                <a:spcPct val="90000"/>
              </a:lnSpc>
              <a:spcBef>
                <a:spcPts val="0"/>
              </a:spcBef>
              <a:spcAft>
                <a:spcPts val="0"/>
              </a:spcAft>
              <a:buClr>
                <a:srgbClr val="72246C"/>
              </a:buClr>
              <a:buSzPts val="1700"/>
              <a:buFontTx/>
              <a:buNone/>
              <a:tabLst/>
              <a:defRPr/>
            </a:pP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Owner/</a:t>
            </a:r>
            <a:b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b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CEO</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998" name="Google Shape;3998;p5"/>
          <p:cNvSpPr/>
          <p:nvPr/>
        </p:nvSpPr>
        <p:spPr>
          <a:xfrm>
            <a:off x="7514236" y="1068411"/>
            <a:ext cx="1798400" cy="660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Chief Financial Officer (CFO)</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999" name="Google Shape;3999;p5"/>
          <p:cNvSpPr/>
          <p:nvPr/>
        </p:nvSpPr>
        <p:spPr>
          <a:xfrm>
            <a:off x="9257135" y="1611066"/>
            <a:ext cx="1909059"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Tax</a:t>
            </a:r>
            <a:br>
              <a:rPr kumimoji="0" lang="en" sz="1600" b="1" i="0" u="none" strike="noStrike" kern="0" cap="none" spc="0" normalizeH="0" baseline="0" noProof="0">
                <a:ln>
                  <a:noFill/>
                </a:ln>
                <a:solidFill>
                  <a:srgbClr val="000000"/>
                </a:solidFill>
                <a:effectLst/>
                <a:uLnTx/>
                <a:uFillTx/>
                <a:latin typeface="Arial"/>
                <a:ea typeface="Arial"/>
                <a:cs typeface="Arial"/>
                <a:sym typeface="Arial"/>
              </a:rPr>
            </a:br>
            <a:r>
              <a:rPr kumimoji="0" lang="en" sz="1600" b="1" i="0" u="none" strike="noStrike" kern="0" cap="none" spc="0" normalizeH="0" baseline="0" noProof="0">
                <a:ln>
                  <a:noFill/>
                </a:ln>
                <a:solidFill>
                  <a:srgbClr val="000000"/>
                </a:solidFill>
                <a:effectLst/>
                <a:uLnTx/>
                <a:uFillTx/>
                <a:latin typeface="Arial"/>
                <a:ea typeface="Arial"/>
                <a:cs typeface="Arial"/>
                <a:sym typeface="Arial"/>
              </a:rPr>
              <a:t>Advisor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0" name="Google Shape;4000;p5"/>
          <p:cNvSpPr/>
          <p:nvPr/>
        </p:nvSpPr>
        <p:spPr>
          <a:xfrm>
            <a:off x="9326265" y="3747700"/>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Financial Planner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1" name="Google Shape;4001;p5"/>
          <p:cNvSpPr/>
          <p:nvPr/>
        </p:nvSpPr>
        <p:spPr>
          <a:xfrm>
            <a:off x="7526293" y="4772424"/>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Data Analyst</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2" name="Google Shape;4002;p5"/>
          <p:cNvSpPr/>
          <p:nvPr/>
        </p:nvSpPr>
        <p:spPr>
          <a:xfrm>
            <a:off x="5573244" y="3747700"/>
            <a:ext cx="2004714" cy="1532000"/>
          </a:xfrm>
          <a:prstGeom prst="rect">
            <a:avLst/>
          </a:prstGeom>
          <a:noFill/>
          <a:ln>
            <a:noFill/>
          </a:ln>
        </p:spPr>
        <p:txBody>
          <a:bodyPr spcFirstLastPara="1" wrap="square" lIns="311167" tIns="271600" rIns="311167" bIns="271600"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dirty="0">
                <a:ln>
                  <a:noFill/>
                </a:ln>
                <a:solidFill>
                  <a:srgbClr val="000000"/>
                </a:solidFill>
                <a:effectLst/>
                <a:uLnTx/>
                <a:uFillTx/>
                <a:latin typeface="Arial"/>
                <a:ea typeface="Arial"/>
                <a:cs typeface="Arial"/>
                <a:sym typeface="Arial"/>
              </a:rPr>
              <a:t>Audit Manager</a:t>
            </a:r>
            <a:endParaRPr kumimoji="0" sz="1467"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03" name="Google Shape;4003;p5"/>
          <p:cNvSpPr/>
          <p:nvPr/>
        </p:nvSpPr>
        <p:spPr>
          <a:xfrm>
            <a:off x="5684603" y="2069343"/>
            <a:ext cx="1770800" cy="6452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Forensic Accountant</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4" name="Google Shape;4004;p5"/>
          <p:cNvSpPr txBox="1"/>
          <p:nvPr/>
        </p:nvSpPr>
        <p:spPr>
          <a:xfrm>
            <a:off x="371157" y="2271865"/>
            <a:ext cx="5126800" cy="3922000"/>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FFC000"/>
              </a:buClr>
              <a:buSzPts val="4500"/>
              <a:buFontTx/>
              <a:buNone/>
              <a:tabLst/>
              <a:defRPr/>
            </a:pPr>
            <a:br>
              <a:rPr kumimoji="0" lang="en" sz="4400" b="1" i="0" u="none" strike="noStrike" kern="0" cap="none" spc="0" normalizeH="0" baseline="0" noProof="0" dirty="0">
                <a:ln>
                  <a:noFill/>
                </a:ln>
                <a:solidFill>
                  <a:srgbClr val="FFC000"/>
                </a:solidFill>
                <a:effectLst/>
                <a:uLnTx/>
                <a:uFillTx/>
                <a:latin typeface="Arial"/>
                <a:ea typeface="Arial"/>
                <a:cs typeface="Arial"/>
                <a:sym typeface="Arial"/>
              </a:rPr>
            </a:br>
            <a:r>
              <a:rPr kumimoji="0" lang="en" sz="6000" b="1" i="0" u="none" strike="noStrike" kern="0" cap="none" spc="0" normalizeH="0" baseline="0" noProof="0" dirty="0">
                <a:ln>
                  <a:noFill/>
                </a:ln>
                <a:solidFill>
                  <a:srgbClr val="FFC000"/>
                </a:solidFill>
                <a:effectLst/>
                <a:uLnTx/>
                <a:uFillTx/>
                <a:latin typeface="Arial"/>
                <a:ea typeface="Arial"/>
                <a:cs typeface="Arial"/>
                <a:sym typeface="Arial"/>
              </a:rPr>
              <a:t>opportunities</a:t>
            </a:r>
            <a:endParaRPr kumimoji="0" sz="60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146508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07CA44A6-BE11-8ACA-0DF3-85B4E89645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 name="Title 1">
            <a:extLst>
              <a:ext uri="{FF2B5EF4-FFF2-40B4-BE49-F238E27FC236}">
                <a16:creationId xmlns:a16="http://schemas.microsoft.com/office/drawing/2014/main" id="{27F09F51-D15C-BBB3-29ED-938574DB0058}"/>
              </a:ext>
            </a:extLst>
          </p:cNvPr>
          <p:cNvSpPr>
            <a:spLocks noGrp="1"/>
          </p:cNvSpPr>
          <p:nvPr>
            <p:ph type="title"/>
          </p:nvPr>
        </p:nvSpPr>
        <p:spPr>
          <a:xfrm>
            <a:off x="564141" y="3946813"/>
            <a:ext cx="3522950" cy="2452687"/>
          </a:xfrm>
        </p:spPr>
        <p:txBody>
          <a:bodyPr vert="horz" lIns="91440" tIns="45720" rIns="91440" bIns="45720" rtlCol="0" anchor="ctr">
            <a:normAutofit/>
          </a:bodyPr>
          <a:lstStyle/>
          <a:p>
            <a:pPr defTabSz="914400"/>
            <a: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t>San Francisco</a:t>
            </a:r>
            <a:b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br>
            <a:b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Senior Manager - $235,</a:t>
            </a:r>
            <a:r>
              <a:rPr lang="en-US" sz="2000" dirty="0">
                <a:latin typeface="Arial" panose="020B0604020202020204" pitchFamily="34" charset="0"/>
                <a:ea typeface="Roboto" panose="02000000000000000000" pitchFamily="2" charset="0"/>
                <a:cs typeface="Arial" panose="020B0604020202020204" pitchFamily="34" charset="0"/>
              </a:rPr>
              <a:t>238</a:t>
            </a:r>
            <a:b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Manager - $168,413</a:t>
            </a:r>
            <a:b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Associate - $93,825</a:t>
            </a:r>
          </a:p>
        </p:txBody>
      </p:sp>
      <p:sp>
        <p:nvSpPr>
          <p:cNvPr id="8" name="Title 1">
            <a:extLst>
              <a:ext uri="{FF2B5EF4-FFF2-40B4-BE49-F238E27FC236}">
                <a16:creationId xmlns:a16="http://schemas.microsoft.com/office/drawing/2014/main" id="{F034FA57-D665-9C3E-AF9F-CD98856BB92F}"/>
              </a:ext>
            </a:extLst>
          </p:cNvPr>
          <p:cNvSpPr txBox="1">
            <a:spLocks/>
          </p:cNvSpPr>
          <p:nvPr/>
        </p:nvSpPr>
        <p:spPr>
          <a:xfrm>
            <a:off x="4581961" y="3946811"/>
            <a:ext cx="3522950" cy="2452687"/>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Chicago</a:t>
            </a: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Senior Manager - $216,070</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Manager - $154,690</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Associate - $86,180</a:t>
            </a:r>
          </a:p>
        </p:txBody>
      </p:sp>
      <p:sp>
        <p:nvSpPr>
          <p:cNvPr id="9" name="Title 1">
            <a:extLst>
              <a:ext uri="{FF2B5EF4-FFF2-40B4-BE49-F238E27FC236}">
                <a16:creationId xmlns:a16="http://schemas.microsoft.com/office/drawing/2014/main" id="{CB7E7048-DAD1-37EF-1EE8-E9E680594546}"/>
              </a:ext>
            </a:extLst>
          </p:cNvPr>
          <p:cNvSpPr txBox="1">
            <a:spLocks/>
          </p:cNvSpPr>
          <p:nvPr/>
        </p:nvSpPr>
        <p:spPr>
          <a:xfrm>
            <a:off x="8669050" y="3946812"/>
            <a:ext cx="3522950" cy="2452687"/>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NYC</a:t>
            </a: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Senior Manager - $240,465</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Manager - $172,155</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Associate - $95,910</a:t>
            </a:r>
          </a:p>
        </p:txBody>
      </p:sp>
      <p:sp>
        <p:nvSpPr>
          <p:cNvPr id="10" name="Rectangle 9">
            <a:extLst>
              <a:ext uri="{FF2B5EF4-FFF2-40B4-BE49-F238E27FC236}">
                <a16:creationId xmlns:a16="http://schemas.microsoft.com/office/drawing/2014/main" id="{CF324798-AC2D-70D6-0B92-02E36FB083BC}"/>
              </a:ext>
            </a:extLst>
          </p:cNvPr>
          <p:cNvSpPr/>
          <p:nvPr/>
        </p:nvSpPr>
        <p:spPr>
          <a:xfrm>
            <a:off x="333047" y="6370812"/>
            <a:ext cx="8741428" cy="27699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Source: Robert Half 2024 Salary Guide – Audit/Assurance Services – Public Accounting 75</a:t>
            </a:r>
            <a:r>
              <a:rPr kumimoji="0" lang="en-US" sz="1200" b="0" i="1" u="none" strike="noStrike" kern="0" cap="none" spc="0" normalizeH="0" baseline="3000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th</a:t>
            </a:r>
            <a:r>
              <a:rPr kumimoji="0" lang="en-US" sz="1200" b="0" i="1" u="none" strike="noStrike" kern="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 percentile </a:t>
            </a:r>
          </a:p>
        </p:txBody>
      </p:sp>
    </p:spTree>
    <p:extLst>
      <p:ext uri="{BB962C8B-B14F-4D97-AF65-F5344CB8AC3E}">
        <p14:creationId xmlns:p14="http://schemas.microsoft.com/office/powerpoint/2010/main" val="4005830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999414" y="891776"/>
            <a:ext cx="3799040" cy="1821107"/>
          </a:xfrm>
        </p:spPr>
        <p:txBody>
          <a:bodyPr anchor="t" anchorCtr="0">
            <a:normAutofit fontScale="90000"/>
          </a:bodyPr>
          <a:lstStyle/>
          <a:p>
            <a:r>
              <a:rPr lang="en-US" dirty="0">
                <a:latin typeface="Arial" panose="020B0604020202020204" pitchFamily="34" charset="0"/>
                <a:ea typeface="Roboto"/>
                <a:cs typeface="Arial" panose="020B0604020202020204" pitchFamily="34" charset="0"/>
              </a:rPr>
              <a:t>Accountant or CPA – what's the difference?</a:t>
            </a:r>
          </a:p>
        </p:txBody>
      </p:sp>
      <p:pic>
        <p:nvPicPr>
          <p:cNvPr id="14" name="Picture Placeholder 13" descr="Adviser talking with client">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 y="1"/>
            <a:ext cx="7465513"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4" y="2909530"/>
            <a:ext cx="3565524" cy="558800"/>
          </a:xfrm>
        </p:spPr>
        <p:txBody>
          <a:bodyPr>
            <a:normAutofit/>
          </a:bodyPr>
          <a:lstStyle/>
          <a:p>
            <a:r>
              <a:rPr lang="en-US" dirty="0">
                <a:latin typeface="Arial" panose="020B0604020202020204" pitchFamily="34" charset="0"/>
                <a:cs typeface="Arial" panose="020B0604020202020204" pitchFamily="34" charset="0"/>
              </a:rPr>
              <a:t>CPAs are Accountants who:</a:t>
            </a:r>
          </a:p>
        </p:txBody>
      </p:sp>
      <p:sp>
        <p:nvSpPr>
          <p:cNvPr id="4" name="TextBox 3">
            <a:extLst>
              <a:ext uri="{FF2B5EF4-FFF2-40B4-BE49-F238E27FC236}">
                <a16:creationId xmlns:a16="http://schemas.microsoft.com/office/drawing/2014/main" id="{AE88CA41-96BB-4AFC-9189-B6FF7D345F6A}"/>
              </a:ext>
            </a:extLst>
          </p:cNvPr>
          <p:cNvSpPr txBox="1"/>
          <p:nvPr/>
        </p:nvSpPr>
        <p:spPr>
          <a:xfrm>
            <a:off x="7708900" y="3429000"/>
            <a:ext cx="4178300" cy="2585323"/>
          </a:xfrm>
          <a:prstGeom prst="rect">
            <a:avLst/>
          </a:prstGeom>
          <a:noFill/>
        </p:spPr>
        <p:txBody>
          <a:bodyPr wrap="square" numCol="2"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Are certified – CPA stands for Certified Public Accountant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Earn more throughout their career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Garner more trust and respect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Experience greater job security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Can become even more specialized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Take on highly valued, consulting roles</a:t>
            </a:r>
          </a:p>
        </p:txBody>
      </p:sp>
    </p:spTree>
    <p:extLst>
      <p:ext uri="{BB962C8B-B14F-4D97-AF65-F5344CB8AC3E}">
        <p14:creationId xmlns:p14="http://schemas.microsoft.com/office/powerpoint/2010/main" val="3375185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dirty="0">
                <a:latin typeface="Arial" panose="020B0604020202020204" pitchFamily="34" charset="0"/>
                <a:ea typeface="Roboto" panose="02000000000000000000" pitchFamily="2" charset="0"/>
                <a:cs typeface="Arial" panose="020B0604020202020204" pitchFamily="34" charset="0"/>
              </a:rPr>
              <a:t>What do you need to become a CPA?</a:t>
            </a:r>
          </a:p>
        </p:txBody>
      </p:sp>
      <p:pic>
        <p:nvPicPr>
          <p:cNvPr id="26" name="Picture 25">
            <a:extLst>
              <a:ext uri="{FF2B5EF4-FFF2-40B4-BE49-F238E27FC236}">
                <a16:creationId xmlns:a16="http://schemas.microsoft.com/office/drawing/2014/main" id="{500EDD60-514A-8FAD-0F7A-9F07993A78A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4000" y="1844704"/>
            <a:ext cx="9144000" cy="2230395"/>
          </a:xfrm>
          <a:prstGeom prst="rect">
            <a:avLst/>
          </a:prstGeom>
        </p:spPr>
      </p:pic>
      <p:sp>
        <p:nvSpPr>
          <p:cNvPr id="28" name="TextBox 27">
            <a:extLst>
              <a:ext uri="{FF2B5EF4-FFF2-40B4-BE49-F238E27FC236}">
                <a16:creationId xmlns:a16="http://schemas.microsoft.com/office/drawing/2014/main" id="{11780F24-F647-4280-8249-B66DB6B7CF77}"/>
              </a:ext>
            </a:extLst>
          </p:cNvPr>
          <p:cNvSpPr txBox="1"/>
          <p:nvPr/>
        </p:nvSpPr>
        <p:spPr>
          <a:xfrm>
            <a:off x="1671363" y="5317004"/>
            <a:ext cx="8686987"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Certain states require a separate ethics assessment in addition to what is tested on the CPA Exam.</a:t>
            </a:r>
          </a:p>
        </p:txBody>
      </p:sp>
      <p:sp>
        <p:nvSpPr>
          <p:cNvPr id="29" name="Rectangle 28">
            <a:extLst>
              <a:ext uri="{FF2B5EF4-FFF2-40B4-BE49-F238E27FC236}">
                <a16:creationId xmlns:a16="http://schemas.microsoft.com/office/drawing/2014/main" id="{1A925B1D-2665-4CCB-24F8-3526B3CB8EEE}"/>
              </a:ext>
            </a:extLst>
          </p:cNvPr>
          <p:cNvSpPr/>
          <p:nvPr/>
        </p:nvSpPr>
        <p:spPr>
          <a:xfrm>
            <a:off x="1524000" y="4089062"/>
            <a:ext cx="7331894" cy="734425"/>
          </a:xfrm>
          <a:prstGeom prst="rect">
            <a:avLst/>
          </a:prstGeom>
          <a:solidFill>
            <a:srgbClr val="3B4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Rectangle 29">
            <a:extLst>
              <a:ext uri="{FF2B5EF4-FFF2-40B4-BE49-F238E27FC236}">
                <a16:creationId xmlns:a16="http://schemas.microsoft.com/office/drawing/2014/main" id="{3EE25A9B-96B4-2429-2C4C-21593BE4E0D3}"/>
              </a:ext>
            </a:extLst>
          </p:cNvPr>
          <p:cNvSpPr/>
          <p:nvPr/>
        </p:nvSpPr>
        <p:spPr>
          <a:xfrm>
            <a:off x="8832220" y="4089061"/>
            <a:ext cx="1835780" cy="734425"/>
          </a:xfrm>
          <a:prstGeom prst="rect">
            <a:avLst/>
          </a:prstGeom>
          <a:solidFill>
            <a:srgbClr val="7224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30">
            <a:extLst>
              <a:ext uri="{FF2B5EF4-FFF2-40B4-BE49-F238E27FC236}">
                <a16:creationId xmlns:a16="http://schemas.microsoft.com/office/drawing/2014/main" id="{0C2984D6-0E25-5F37-6EE5-BD8212E6D482}"/>
              </a:ext>
            </a:extLst>
          </p:cNvPr>
          <p:cNvSpPr/>
          <p:nvPr/>
        </p:nvSpPr>
        <p:spPr>
          <a:xfrm>
            <a:off x="8855894"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CPA</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sp>
        <p:nvSpPr>
          <p:cNvPr id="32" name="Rectangle 31">
            <a:extLst>
              <a:ext uri="{FF2B5EF4-FFF2-40B4-BE49-F238E27FC236}">
                <a16:creationId xmlns:a16="http://schemas.microsoft.com/office/drawing/2014/main" id="{02A1721C-D453-DDF7-E310-040F34F76B1A}"/>
              </a:ext>
            </a:extLst>
          </p:cNvPr>
          <p:cNvSpPr/>
          <p:nvPr/>
        </p:nvSpPr>
        <p:spPr>
          <a:xfrm>
            <a:off x="7024116"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Exam</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sp>
        <p:nvSpPr>
          <p:cNvPr id="33" name="Rectangle 32">
            <a:extLst>
              <a:ext uri="{FF2B5EF4-FFF2-40B4-BE49-F238E27FC236}">
                <a16:creationId xmlns:a16="http://schemas.microsoft.com/office/drawing/2014/main" id="{84765F48-D69D-4177-E72A-FDF9A1FF14C9}"/>
              </a:ext>
            </a:extLst>
          </p:cNvPr>
          <p:cNvSpPr/>
          <p:nvPr/>
        </p:nvSpPr>
        <p:spPr>
          <a:xfrm>
            <a:off x="5190744"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Ethics*</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33">
            <a:extLst>
              <a:ext uri="{FF2B5EF4-FFF2-40B4-BE49-F238E27FC236}">
                <a16:creationId xmlns:a16="http://schemas.microsoft.com/office/drawing/2014/main" id="{DCAABF07-C388-D645-B513-D2E98E8F0603}"/>
              </a:ext>
            </a:extLst>
          </p:cNvPr>
          <p:cNvSpPr/>
          <p:nvPr/>
        </p:nvSpPr>
        <p:spPr>
          <a:xfrm>
            <a:off x="3334512"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Experience</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a:extLst>
              <a:ext uri="{FF2B5EF4-FFF2-40B4-BE49-F238E27FC236}">
                <a16:creationId xmlns:a16="http://schemas.microsoft.com/office/drawing/2014/main" id="{6C0E20B6-3078-F627-4095-9B55BF34C2A9}"/>
              </a:ext>
            </a:extLst>
          </p:cNvPr>
          <p:cNvSpPr/>
          <p:nvPr/>
        </p:nvSpPr>
        <p:spPr>
          <a:xfrm>
            <a:off x="1545266" y="4263785"/>
            <a:ext cx="1812106" cy="33855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Education</a:t>
            </a:r>
            <a:endParaRPr kumimoji="0" lang="en-US" sz="1600" b="1" i="0" u="none" strike="noStrike" kern="1200" cap="none" spc="0" normalizeH="0" baseline="0" noProof="0">
              <a:ln>
                <a:noFill/>
              </a:ln>
              <a:solidFill>
                <a:prstClr val="white"/>
              </a:solidFill>
              <a:effectLst/>
              <a:uLnTx/>
              <a:uFillTx/>
              <a:latin typeface="Calibri"/>
              <a:ea typeface="+mn-ea"/>
              <a:cs typeface="+mn-cs"/>
            </a:endParaRPr>
          </a:p>
        </p:txBody>
      </p:sp>
      <p:pic>
        <p:nvPicPr>
          <p:cNvPr id="36" name="Picture 35">
            <a:extLst>
              <a:ext uri="{FF2B5EF4-FFF2-40B4-BE49-F238E27FC236}">
                <a16:creationId xmlns:a16="http://schemas.microsoft.com/office/drawing/2014/main" id="{3F49C707-BDE1-C873-39F5-9DA9E5FDE0B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010659" y="1844707"/>
            <a:ext cx="1821563" cy="2233388"/>
          </a:xfrm>
          <a:prstGeom prst="rect">
            <a:avLst/>
          </a:prstGeom>
        </p:spPr>
      </p:pic>
      <p:sp>
        <p:nvSpPr>
          <p:cNvPr id="37" name="Rectangle 36">
            <a:extLst>
              <a:ext uri="{FF2B5EF4-FFF2-40B4-BE49-F238E27FC236}">
                <a16:creationId xmlns:a16="http://schemas.microsoft.com/office/drawing/2014/main" id="{A3880342-7CA8-2E60-AA53-BB1CE7451C2B}"/>
              </a:ext>
            </a:extLst>
          </p:cNvPr>
          <p:cNvSpPr/>
          <p:nvPr/>
        </p:nvSpPr>
        <p:spPr>
          <a:xfrm>
            <a:off x="6994062" y="1814362"/>
            <a:ext cx="1854770" cy="2269215"/>
          </a:xfrm>
          <a:prstGeom prst="rect">
            <a:avLst/>
          </a:prstGeom>
          <a:solidFill>
            <a:srgbClr val="485969">
              <a:alpha val="4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38" name="Straight Connector 37">
            <a:extLst>
              <a:ext uri="{FF2B5EF4-FFF2-40B4-BE49-F238E27FC236}">
                <a16:creationId xmlns:a16="http://schemas.microsoft.com/office/drawing/2014/main" id="{118A80F9-E58B-8597-43E9-741FADCFD68B}"/>
              </a:ext>
            </a:extLst>
          </p:cNvPr>
          <p:cNvCxnSpPr/>
          <p:nvPr/>
        </p:nvCxnSpPr>
        <p:spPr>
          <a:xfrm>
            <a:off x="3338454"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FF0595C0-DDE5-4E16-8C88-964A3D873226}"/>
              </a:ext>
            </a:extLst>
          </p:cNvPr>
          <p:cNvCxnSpPr>
            <a:endCxn id="29" idx="2"/>
          </p:cNvCxnSpPr>
          <p:nvPr/>
        </p:nvCxnSpPr>
        <p:spPr>
          <a:xfrm>
            <a:off x="5186174" y="1814363"/>
            <a:ext cx="3775" cy="3009122"/>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5820539-E643-1415-2DF4-4D1C097735FB}"/>
              </a:ext>
            </a:extLst>
          </p:cNvPr>
          <p:cNvCxnSpPr/>
          <p:nvPr/>
        </p:nvCxnSpPr>
        <p:spPr>
          <a:xfrm>
            <a:off x="70023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616BA52C-2CA6-9BE3-125B-5C13456AEBC5}"/>
              </a:ext>
            </a:extLst>
          </p:cNvPr>
          <p:cNvCxnSpPr/>
          <p:nvPr/>
        </p:nvCxnSpPr>
        <p:spPr>
          <a:xfrm>
            <a:off x="88311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04EC1841-580F-DA90-C64D-EE1344E74F29}"/>
              </a:ext>
            </a:extLst>
          </p:cNvPr>
          <p:cNvCxnSpPr/>
          <p:nvPr/>
        </p:nvCxnSpPr>
        <p:spPr>
          <a:xfrm flipH="1">
            <a:off x="1524002" y="4078095"/>
            <a:ext cx="9144001" cy="10964"/>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0C47D6A8-7AF5-58A5-976E-6405BF31D3CA}"/>
              </a:ext>
            </a:extLst>
          </p:cNvPr>
          <p:cNvGrpSpPr/>
          <p:nvPr/>
        </p:nvGrpSpPr>
        <p:grpSpPr>
          <a:xfrm>
            <a:off x="2988157" y="2617038"/>
            <a:ext cx="706670" cy="706670"/>
            <a:chOff x="1457177" y="1106380"/>
            <a:chExt cx="706670" cy="706670"/>
          </a:xfrm>
          <a:solidFill>
            <a:srgbClr val="3B4A5A"/>
          </a:solidFill>
        </p:grpSpPr>
        <p:sp>
          <p:nvSpPr>
            <p:cNvPr id="44" name="Oval 43">
              <a:extLst>
                <a:ext uri="{FF2B5EF4-FFF2-40B4-BE49-F238E27FC236}">
                  <a16:creationId xmlns:a16="http://schemas.microsoft.com/office/drawing/2014/main" id="{8DDBCFA4-91D0-C4A2-5E32-FCDAB283D927}"/>
                </a:ext>
              </a:extLst>
            </p:cNvPr>
            <p:cNvSpPr/>
            <p:nvPr/>
          </p:nvSpPr>
          <p:spPr>
            <a:xfrm>
              <a:off x="145717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itle 1">
              <a:extLst>
                <a:ext uri="{FF2B5EF4-FFF2-40B4-BE49-F238E27FC236}">
                  <a16:creationId xmlns:a16="http://schemas.microsoft.com/office/drawing/2014/main" id="{2DFBFC6D-F9FA-9B02-5A43-D5F1CA39651F}"/>
                </a:ext>
              </a:extLst>
            </p:cNvPr>
            <p:cNvSpPr txBox="1">
              <a:spLocks/>
            </p:cNvSpPr>
            <p:nvPr/>
          </p:nvSpPr>
          <p:spPr>
            <a:xfrm>
              <a:off x="172696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t>
              </a:r>
              <a:endParaRPr kumimoji="0" lang="en-US" sz="2200" b="0" i="0" u="none" strike="noStrike" kern="1200" cap="none" spc="0" normalizeH="0" baseline="0" noProof="0">
                <a:ln>
                  <a:noFill/>
                </a:ln>
                <a:solidFill>
                  <a:prstClr val="white"/>
                </a:solidFill>
                <a:effectLst/>
                <a:uLnTx/>
                <a:uFillTx/>
                <a:latin typeface="Calibri"/>
                <a:ea typeface="+mj-ea"/>
                <a:cs typeface="+mj-cs"/>
              </a:endParaRPr>
            </a:p>
          </p:txBody>
        </p:sp>
      </p:grpSp>
      <p:grpSp>
        <p:nvGrpSpPr>
          <p:cNvPr id="46" name="Group 45">
            <a:extLst>
              <a:ext uri="{FF2B5EF4-FFF2-40B4-BE49-F238E27FC236}">
                <a16:creationId xmlns:a16="http://schemas.microsoft.com/office/drawing/2014/main" id="{54757BF9-84C8-E463-5255-62F07ECC29A4}"/>
              </a:ext>
            </a:extLst>
          </p:cNvPr>
          <p:cNvGrpSpPr/>
          <p:nvPr/>
        </p:nvGrpSpPr>
        <p:grpSpPr>
          <a:xfrm>
            <a:off x="4823937" y="2617038"/>
            <a:ext cx="706670" cy="706670"/>
            <a:chOff x="3299937" y="1106380"/>
            <a:chExt cx="706670" cy="706670"/>
          </a:xfrm>
          <a:solidFill>
            <a:srgbClr val="3B4A5A"/>
          </a:solidFill>
        </p:grpSpPr>
        <p:sp>
          <p:nvSpPr>
            <p:cNvPr id="47" name="Oval 46">
              <a:extLst>
                <a:ext uri="{FF2B5EF4-FFF2-40B4-BE49-F238E27FC236}">
                  <a16:creationId xmlns:a16="http://schemas.microsoft.com/office/drawing/2014/main" id="{76724E11-0DEC-67B6-A341-789AEE183F85}"/>
                </a:ext>
              </a:extLst>
            </p:cNvPr>
            <p:cNvSpPr/>
            <p:nvPr/>
          </p:nvSpPr>
          <p:spPr>
            <a:xfrm>
              <a:off x="329993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Title 1">
              <a:extLst>
                <a:ext uri="{FF2B5EF4-FFF2-40B4-BE49-F238E27FC236}">
                  <a16:creationId xmlns:a16="http://schemas.microsoft.com/office/drawing/2014/main" id="{3755D70F-ECD8-FEE6-DCF2-ECC66AF9E808}"/>
                </a:ext>
              </a:extLst>
            </p:cNvPr>
            <p:cNvSpPr txBox="1">
              <a:spLocks/>
            </p:cNvSpPr>
            <p:nvPr/>
          </p:nvSpPr>
          <p:spPr>
            <a:xfrm>
              <a:off x="356972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t>
              </a:r>
              <a:endParaRPr kumimoji="0" lang="en-US" sz="2200" b="0" i="0" u="none" strike="noStrike" kern="1200" cap="none" spc="0" normalizeH="0" baseline="0" noProof="0">
                <a:ln>
                  <a:noFill/>
                </a:ln>
                <a:solidFill>
                  <a:prstClr val="white"/>
                </a:solidFill>
                <a:effectLst/>
                <a:uLnTx/>
                <a:uFillTx/>
                <a:latin typeface="Calibri"/>
                <a:ea typeface="+mj-ea"/>
                <a:cs typeface="+mj-cs"/>
              </a:endParaRPr>
            </a:p>
          </p:txBody>
        </p:sp>
      </p:grpSp>
      <p:grpSp>
        <p:nvGrpSpPr>
          <p:cNvPr id="49" name="Group 48">
            <a:extLst>
              <a:ext uri="{FF2B5EF4-FFF2-40B4-BE49-F238E27FC236}">
                <a16:creationId xmlns:a16="http://schemas.microsoft.com/office/drawing/2014/main" id="{548A1A6E-965F-D927-3D2D-B5E2A7DFAEFC}"/>
              </a:ext>
            </a:extLst>
          </p:cNvPr>
          <p:cNvGrpSpPr/>
          <p:nvPr/>
        </p:nvGrpSpPr>
        <p:grpSpPr>
          <a:xfrm>
            <a:off x="6645757" y="2617038"/>
            <a:ext cx="706670" cy="706670"/>
            <a:chOff x="5121757" y="1106380"/>
            <a:chExt cx="706670" cy="706670"/>
          </a:xfrm>
        </p:grpSpPr>
        <p:sp>
          <p:nvSpPr>
            <p:cNvPr id="50" name="Oval 49">
              <a:extLst>
                <a:ext uri="{FF2B5EF4-FFF2-40B4-BE49-F238E27FC236}">
                  <a16:creationId xmlns:a16="http://schemas.microsoft.com/office/drawing/2014/main" id="{4B7959D7-1698-F744-112F-BFFFB0CA1744}"/>
                </a:ext>
              </a:extLst>
            </p:cNvPr>
            <p:cNvSpPr/>
            <p:nvPr/>
          </p:nvSpPr>
          <p:spPr>
            <a:xfrm>
              <a:off x="5121757" y="1106380"/>
              <a:ext cx="706670" cy="706670"/>
            </a:xfrm>
            <a:prstGeom prst="ellipse">
              <a:avLst/>
            </a:prstGeom>
            <a:solidFill>
              <a:srgbClr val="3B4A5A"/>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Title 1">
              <a:extLst>
                <a:ext uri="{FF2B5EF4-FFF2-40B4-BE49-F238E27FC236}">
                  <a16:creationId xmlns:a16="http://schemas.microsoft.com/office/drawing/2014/main" id="{B1AB0417-64A5-0533-5375-70A67B50645E}"/>
                </a:ext>
              </a:extLst>
            </p:cNvPr>
            <p:cNvSpPr txBox="1">
              <a:spLocks/>
            </p:cNvSpPr>
            <p:nvPr/>
          </p:nvSpPr>
          <p:spPr>
            <a:xfrm>
              <a:off x="5391548" y="1268007"/>
              <a:ext cx="240727" cy="296111"/>
            </a:xfrm>
            <a:prstGeom prst="rect">
              <a:avLst/>
            </a:prstGeom>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t>
              </a:r>
              <a:endParaRPr kumimoji="0" lang="en-US" sz="2200" b="0" i="0" u="none" strike="noStrike" kern="1200" cap="none" spc="0" normalizeH="0" baseline="0" noProof="0">
                <a:ln>
                  <a:noFill/>
                </a:ln>
                <a:solidFill>
                  <a:prstClr val="white"/>
                </a:solidFill>
                <a:effectLst/>
                <a:uLnTx/>
                <a:uFillTx/>
                <a:latin typeface="Calibri"/>
                <a:ea typeface="+mj-ea"/>
                <a:cs typeface="+mj-cs"/>
              </a:endParaRPr>
            </a:p>
          </p:txBody>
        </p:sp>
      </p:grpSp>
      <p:grpSp>
        <p:nvGrpSpPr>
          <p:cNvPr id="52" name="Group 51">
            <a:extLst>
              <a:ext uri="{FF2B5EF4-FFF2-40B4-BE49-F238E27FC236}">
                <a16:creationId xmlns:a16="http://schemas.microsoft.com/office/drawing/2014/main" id="{95822531-BEF5-980E-02DB-782A525F5365}"/>
              </a:ext>
            </a:extLst>
          </p:cNvPr>
          <p:cNvGrpSpPr/>
          <p:nvPr/>
        </p:nvGrpSpPr>
        <p:grpSpPr>
          <a:xfrm>
            <a:off x="8495497" y="2617038"/>
            <a:ext cx="706670" cy="706670"/>
            <a:chOff x="6971497" y="1106380"/>
            <a:chExt cx="706670" cy="706670"/>
          </a:xfrm>
          <a:solidFill>
            <a:srgbClr val="3B4A5A"/>
          </a:solidFill>
        </p:grpSpPr>
        <p:sp>
          <p:nvSpPr>
            <p:cNvPr id="53" name="Oval 52">
              <a:extLst>
                <a:ext uri="{FF2B5EF4-FFF2-40B4-BE49-F238E27FC236}">
                  <a16:creationId xmlns:a16="http://schemas.microsoft.com/office/drawing/2014/main" id="{16F0D4F0-F062-6A7A-6BEC-19E3F4DE65AA}"/>
                </a:ext>
              </a:extLst>
            </p:cNvPr>
            <p:cNvSpPr/>
            <p:nvPr/>
          </p:nvSpPr>
          <p:spPr>
            <a:xfrm>
              <a:off x="697149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Title 1">
              <a:extLst>
                <a:ext uri="{FF2B5EF4-FFF2-40B4-BE49-F238E27FC236}">
                  <a16:creationId xmlns:a16="http://schemas.microsoft.com/office/drawing/2014/main" id="{B6F68F3B-F6D1-3CD0-C0F7-519B6EEC79A0}"/>
                </a:ext>
              </a:extLst>
            </p:cNvPr>
            <p:cNvSpPr txBox="1">
              <a:spLocks/>
            </p:cNvSpPr>
            <p:nvPr/>
          </p:nvSpPr>
          <p:spPr>
            <a:xfrm>
              <a:off x="724128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a:t>
              </a:r>
              <a:endParaRPr kumimoji="0" lang="en-US" sz="2200" b="0" i="0" u="none" strike="noStrike" kern="1200" cap="none" spc="0" normalizeH="0" baseline="0" noProof="0">
                <a:ln>
                  <a:noFill/>
                </a:ln>
                <a:solidFill>
                  <a:prstClr val="white"/>
                </a:solidFill>
                <a:effectLst/>
                <a:uLnTx/>
                <a:uFillTx/>
                <a:latin typeface="Calibri"/>
                <a:ea typeface="+mj-ea"/>
                <a:cs typeface="+mj-cs"/>
              </a:endParaRPr>
            </a:p>
          </p:txBody>
        </p:sp>
      </p:grpSp>
    </p:spTree>
    <p:extLst>
      <p:ext uri="{BB962C8B-B14F-4D97-AF65-F5344CB8AC3E}">
        <p14:creationId xmlns:p14="http://schemas.microsoft.com/office/powerpoint/2010/main" val="2779922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 name="Freeform 3"/>
          <p:cNvSpPr/>
          <p:nvPr/>
        </p:nvSpPr>
        <p:spPr>
          <a:xfrm>
            <a:off x="342900" y="369070"/>
            <a:ext cx="11506200" cy="6119860"/>
          </a:xfrm>
          <a:custGeom>
            <a:avLst/>
            <a:gdLst/>
            <a:ahLst/>
            <a:cxnLst/>
            <a:rect l="l" t="t" r="r" b="b"/>
            <a:pathLst>
              <a:path w="17259300" h="9179790">
                <a:moveTo>
                  <a:pt x="0" y="0"/>
                </a:moveTo>
                <a:lnTo>
                  <a:pt x="17259300" y="0"/>
                </a:lnTo>
                <a:lnTo>
                  <a:pt x="17259300" y="9179790"/>
                </a:lnTo>
                <a:lnTo>
                  <a:pt x="0" y="91797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 name="TextBox 4"/>
          <p:cNvSpPr txBox="1"/>
          <p:nvPr/>
        </p:nvSpPr>
        <p:spPr>
          <a:xfrm>
            <a:off x="685800" y="2299547"/>
            <a:ext cx="10820400" cy="901850"/>
          </a:xfrm>
          <a:prstGeom prst="rect">
            <a:avLst/>
          </a:prstGeom>
        </p:spPr>
        <p:txBody>
          <a:bodyPr lIns="0" tIns="0" rIns="0" bIns="0" rtlCol="0" anchor="t">
            <a:spAutoFit/>
          </a:bodyPr>
          <a:lstStyle/>
          <a:p>
            <a:pPr marL="0" marR="0" lvl="0" indent="0" algn="ctr" defTabSz="914400" rtl="0" eaLnBrk="1" fontAlgn="auto" latinLnBrk="0" hangingPunct="1">
              <a:lnSpc>
                <a:spcPts val="7466"/>
              </a:lnSpc>
              <a:spcBef>
                <a:spcPct val="0"/>
              </a:spcBef>
              <a:spcAft>
                <a:spcPts val="0"/>
              </a:spcAft>
              <a:buClrTx/>
              <a:buSzTx/>
              <a:buFontTx/>
              <a:buNone/>
              <a:tabLst/>
              <a:defRPr/>
            </a:pPr>
            <a:r>
              <a:rPr kumimoji="0" lang="en-US" sz="5333" b="0" i="0" u="none" strike="noStrike" kern="1200" cap="none" spc="906" normalizeH="0" baseline="0" noProof="0" dirty="0">
                <a:ln>
                  <a:noFill/>
                </a:ln>
                <a:solidFill>
                  <a:srgbClr val="FFFFFF"/>
                </a:solidFill>
                <a:effectLst/>
                <a:uLnTx/>
                <a:uFillTx/>
                <a:latin typeface="HK Modular Bold Italics"/>
                <a:ea typeface="+mn-ea"/>
                <a:cs typeface="+mn-cs"/>
              </a:rPr>
              <a:t>ACCOUNTING TRIVIA</a:t>
            </a:r>
          </a:p>
        </p:txBody>
      </p:sp>
      <p:sp>
        <p:nvSpPr>
          <p:cNvPr id="5" name="TextBox 5"/>
          <p:cNvSpPr txBox="1"/>
          <p:nvPr/>
        </p:nvSpPr>
        <p:spPr>
          <a:xfrm>
            <a:off x="1665962" y="4118192"/>
            <a:ext cx="8705589" cy="1010854"/>
          </a:xfrm>
          <a:prstGeom prst="rect">
            <a:avLst/>
          </a:prstGeom>
        </p:spPr>
        <p:txBody>
          <a:bodyPr wrap="square" lIns="0" tIns="0" rIns="0" bIns="0" rtlCol="0" anchor="t">
            <a:spAutoFit/>
          </a:bodyPr>
          <a:lstStyle/>
          <a:p>
            <a:pPr marL="0" marR="0" lvl="0" indent="0" algn="ctr" defTabSz="914400" rtl="0" eaLnBrk="1" fontAlgn="auto" latinLnBrk="0" hangingPunct="1">
              <a:lnSpc>
                <a:spcPts val="3733"/>
              </a:lnSpc>
              <a:spcBef>
                <a:spcPct val="0"/>
              </a:spcBef>
              <a:spcAft>
                <a:spcPts val="0"/>
              </a:spcAft>
              <a:buClrTx/>
              <a:buSzTx/>
              <a:buFontTx/>
              <a:buNone/>
              <a:tabLst/>
              <a:defRPr/>
            </a:pPr>
            <a:r>
              <a:rPr kumimoji="0" lang="en-US" sz="5333" b="0" i="0" u="none" strike="noStrike" kern="1200" cap="none" spc="266" normalizeH="0" baseline="0" noProof="0" dirty="0">
                <a:ln>
                  <a:noFill/>
                </a:ln>
                <a:solidFill>
                  <a:srgbClr val="00FFFF"/>
                </a:solidFill>
                <a:effectLst/>
                <a:uLnTx/>
                <a:uFillTx/>
                <a:latin typeface="Computer Says No Bold"/>
                <a:ea typeface="+mn-ea"/>
                <a:cs typeface="+mn-cs"/>
              </a:rPr>
              <a:t>How well do you know accounting?</a:t>
            </a:r>
          </a:p>
        </p:txBody>
      </p:sp>
      <p:sp>
        <p:nvSpPr>
          <p:cNvPr id="6" name="Freeform 6"/>
          <p:cNvSpPr/>
          <p:nvPr/>
        </p:nvSpPr>
        <p:spPr>
          <a:xfrm>
            <a:off x="5936880" y="5887374"/>
            <a:ext cx="318242" cy="284826"/>
          </a:xfrm>
          <a:custGeom>
            <a:avLst/>
            <a:gdLst/>
            <a:ahLst/>
            <a:cxnLst/>
            <a:rect l="l" t="t" r="r" b="b"/>
            <a:pathLst>
              <a:path w="477363" h="427239">
                <a:moveTo>
                  <a:pt x="0" y="0"/>
                </a:moveTo>
                <a:lnTo>
                  <a:pt x="477362" y="0"/>
                </a:lnTo>
                <a:lnTo>
                  <a:pt x="477362" y="427239"/>
                </a:lnTo>
                <a:lnTo>
                  <a:pt x="0" y="427239"/>
                </a:lnTo>
                <a:lnTo>
                  <a:pt x="0" y="0"/>
                </a:lnTo>
                <a:close/>
              </a:path>
            </a:pathLst>
          </a:custGeom>
          <a: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7" name="Freeform 7"/>
          <p:cNvSpPr/>
          <p:nvPr/>
        </p:nvSpPr>
        <p:spPr>
          <a:xfrm>
            <a:off x="5441208" y="5887374"/>
            <a:ext cx="318242" cy="284826"/>
          </a:xfrm>
          <a:custGeom>
            <a:avLst/>
            <a:gdLst/>
            <a:ahLst/>
            <a:cxnLst/>
            <a:rect l="l" t="t" r="r" b="b"/>
            <a:pathLst>
              <a:path w="477363" h="427239">
                <a:moveTo>
                  <a:pt x="0" y="0"/>
                </a:moveTo>
                <a:lnTo>
                  <a:pt x="477363" y="0"/>
                </a:lnTo>
                <a:lnTo>
                  <a:pt x="477363" y="427239"/>
                </a:lnTo>
                <a:lnTo>
                  <a:pt x="0" y="427239"/>
                </a:lnTo>
                <a:lnTo>
                  <a:pt x="0" y="0"/>
                </a:lnTo>
                <a:close/>
              </a:path>
            </a:pathLst>
          </a:custGeom>
          <a: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8" name="Freeform 8"/>
          <p:cNvSpPr/>
          <p:nvPr/>
        </p:nvSpPr>
        <p:spPr>
          <a:xfrm>
            <a:off x="6432550" y="5887374"/>
            <a:ext cx="318242" cy="284826"/>
          </a:xfrm>
          <a:custGeom>
            <a:avLst/>
            <a:gdLst/>
            <a:ahLst/>
            <a:cxnLst/>
            <a:rect l="l" t="t" r="r" b="b"/>
            <a:pathLst>
              <a:path w="477363" h="427239">
                <a:moveTo>
                  <a:pt x="0" y="0"/>
                </a:moveTo>
                <a:lnTo>
                  <a:pt x="477363" y="0"/>
                </a:lnTo>
                <a:lnTo>
                  <a:pt x="477363" y="427239"/>
                </a:lnTo>
                <a:lnTo>
                  <a:pt x="0" y="427239"/>
                </a:lnTo>
                <a:lnTo>
                  <a:pt x="0" y="0"/>
                </a:lnTo>
                <a:close/>
              </a:path>
            </a:pathLst>
          </a:custGeom>
          <a: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r="-13752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r="-13752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 name="TextBox 10"/>
              <p:cNvSpPr txBox="1"/>
              <p:nvPr/>
            </p:nvSpPr>
            <p:spPr>
              <a:xfrm>
                <a:off x="0" y="-28575"/>
                <a:ext cx="812800" cy="841375"/>
              </a:xfrm>
              <a:prstGeom prst="rect">
                <a:avLst/>
              </a:prstGeom>
            </p:spPr>
            <p:txBody>
              <a:bodyPr lIns="33867" tIns="33867" rIns="33867" bIns="33867" rtlCol="0" anchor="ctr"/>
              <a:lstStyle/>
              <a:p>
                <a:pPr marL="0" marR="0" lvl="0" indent="0" algn="ctr" defTabSz="914400" rtl="0" eaLnBrk="1" fontAlgn="auto" latinLnBrk="0" hangingPunct="1">
                  <a:lnSpc>
                    <a:spcPts val="1577"/>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MT"/>
                  <a:ea typeface="+mn-ea"/>
                  <a:cs typeface="+mn-cs"/>
                </a:endParaRPr>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6995991"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mn-cs"/>
              </a:rPr>
              <a:t>This candy was invented by an accountant:</a:t>
            </a:r>
            <a:endParaRPr kumimoji="0" lang="en-US" sz="3600" b="0" i="0" u="none" strike="noStrike" kern="1200" cap="none" spc="0" normalizeH="0" baseline="0" noProof="0" dirty="0">
              <a:ln>
                <a:noFill/>
              </a:ln>
              <a:solidFill>
                <a:prstClr val="black"/>
              </a:solidFill>
              <a:effectLst/>
              <a:uLnTx/>
              <a:uFillTx/>
              <a:latin typeface="Computer Says No Bold"/>
              <a:ea typeface="+mn-ea"/>
              <a:cs typeface="+mn-cs"/>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176477"/>
            <a:ext cx="6995991" cy="224676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Taffy</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Bubblegum</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Nerds</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Lollipop</a:t>
            </a:r>
            <a:endParaRPr kumimoji="0" lang="en-US" sz="2000" b="0" i="0" u="none" strike="noStrike" kern="1200" cap="none" spc="0" normalizeH="0" baseline="0" noProof="0" dirty="0">
              <a:ln>
                <a:noFill/>
              </a:ln>
              <a:solidFill>
                <a:prstClr val="white"/>
              </a:solidFill>
              <a:effectLst/>
              <a:uLnTx/>
              <a:uFillTx/>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35197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r="-13752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r="-13752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 name="TextBox 10"/>
              <p:cNvSpPr txBox="1"/>
              <p:nvPr/>
            </p:nvSpPr>
            <p:spPr>
              <a:xfrm>
                <a:off x="0" y="-28575"/>
                <a:ext cx="812800" cy="841375"/>
              </a:xfrm>
              <a:prstGeom prst="rect">
                <a:avLst/>
              </a:prstGeom>
            </p:spPr>
            <p:txBody>
              <a:bodyPr lIns="33867" tIns="33867" rIns="33867" bIns="33867" rtlCol="0" anchor="ctr"/>
              <a:lstStyle/>
              <a:p>
                <a:pPr marL="0" marR="0" lvl="0" indent="0" algn="ctr" defTabSz="914400" rtl="0" eaLnBrk="1" fontAlgn="auto" latinLnBrk="0" hangingPunct="1">
                  <a:lnSpc>
                    <a:spcPts val="1577"/>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MT"/>
                  <a:ea typeface="+mn-ea"/>
                  <a:cs typeface="+mn-cs"/>
                </a:endParaRPr>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744494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mn-cs"/>
              </a:rPr>
              <a:t>The word accounting is derived from which language?</a:t>
            </a:r>
            <a:endParaRPr kumimoji="0" lang="en-US" sz="3600" b="0" i="0" u="none" strike="noStrike" kern="1200" cap="none" spc="0" normalizeH="0" baseline="0" noProof="0" dirty="0">
              <a:ln>
                <a:noFill/>
              </a:ln>
              <a:solidFill>
                <a:prstClr val="black"/>
              </a:solidFill>
              <a:effectLst/>
              <a:uLnTx/>
              <a:uFillTx/>
              <a:latin typeface="Computer Says No Bold"/>
              <a:ea typeface="+mn-ea"/>
              <a:cs typeface="+mn-cs"/>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685685" y="3226817"/>
            <a:ext cx="6995991" cy="224676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Spanish</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German</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Latin</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French</a:t>
            </a:r>
            <a:endParaRPr kumimoji="0" lang="en-US" sz="2000" b="0" i="0" u="none" strike="noStrike" kern="1200" cap="none" spc="0" normalizeH="0" baseline="0" noProof="0" dirty="0">
              <a:ln>
                <a:noFill/>
              </a:ln>
              <a:solidFill>
                <a:prstClr val="white"/>
              </a:solidFill>
              <a:effectLst/>
              <a:uLnTx/>
              <a:uFillTx/>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79358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r="-13752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r="-13752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 name="TextBox 10"/>
              <p:cNvSpPr txBox="1"/>
              <p:nvPr/>
            </p:nvSpPr>
            <p:spPr>
              <a:xfrm>
                <a:off x="0" y="-28575"/>
                <a:ext cx="812800" cy="841375"/>
              </a:xfrm>
              <a:prstGeom prst="rect">
                <a:avLst/>
              </a:prstGeom>
            </p:spPr>
            <p:txBody>
              <a:bodyPr lIns="33867" tIns="33867" rIns="33867" bIns="33867" rtlCol="0" anchor="ctr"/>
              <a:lstStyle/>
              <a:p>
                <a:pPr marL="0" marR="0" lvl="0" indent="0" algn="ctr" defTabSz="914400" rtl="0" eaLnBrk="1" fontAlgn="auto" latinLnBrk="0" hangingPunct="1">
                  <a:lnSpc>
                    <a:spcPts val="1577"/>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MT"/>
                  <a:ea typeface="+mn-ea"/>
                  <a:cs typeface="+mn-cs"/>
                </a:endParaRPr>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2" y="1507387"/>
            <a:ext cx="7893895"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mn-cs"/>
              </a:rPr>
              <a:t>It was accountants who brought down this Chicago crime boss:</a:t>
            </a:r>
            <a:endParaRPr kumimoji="0" lang="en-US" sz="3600" b="0" i="0" u="none" strike="noStrike" kern="1200" cap="none" spc="0" normalizeH="0" baseline="0" noProof="0" dirty="0">
              <a:ln>
                <a:noFill/>
              </a:ln>
              <a:solidFill>
                <a:prstClr val="black"/>
              </a:solidFill>
              <a:effectLst/>
              <a:uLnTx/>
              <a:uFillTx/>
              <a:latin typeface="Computer Says No Bold"/>
              <a:ea typeface="+mn-ea"/>
              <a:cs typeface="+mn-cs"/>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216740"/>
            <a:ext cx="6995991" cy="224676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John Gotti</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Frank Costello</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Al Capone</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Bugsy Siegel</a:t>
            </a:r>
            <a:endParaRPr kumimoji="0" lang="en-US" sz="2000" b="0" i="0" u="none" strike="noStrike" kern="1200" cap="none" spc="0" normalizeH="0" baseline="0" noProof="0" dirty="0">
              <a:ln>
                <a:noFill/>
              </a:ln>
              <a:solidFill>
                <a:prstClr val="white"/>
              </a:solidFill>
              <a:effectLst/>
              <a:uLnTx/>
              <a:uFillTx/>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360342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r="-13752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r="-13752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 name="TextBox 10"/>
              <p:cNvSpPr txBox="1"/>
              <p:nvPr/>
            </p:nvSpPr>
            <p:spPr>
              <a:xfrm>
                <a:off x="0" y="-28575"/>
                <a:ext cx="812800" cy="841375"/>
              </a:xfrm>
              <a:prstGeom prst="rect">
                <a:avLst/>
              </a:prstGeom>
            </p:spPr>
            <p:txBody>
              <a:bodyPr lIns="33867" tIns="33867" rIns="33867" bIns="33867" rtlCol="0" anchor="ctr"/>
              <a:lstStyle/>
              <a:p>
                <a:pPr marL="0" marR="0" lvl="0" indent="0" algn="ctr" defTabSz="914400" rtl="0" eaLnBrk="1" fontAlgn="auto" latinLnBrk="0" hangingPunct="1">
                  <a:lnSpc>
                    <a:spcPts val="1577"/>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MT"/>
                  <a:ea typeface="+mn-ea"/>
                  <a:cs typeface="+mn-cs"/>
                </a:endParaRPr>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744494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mn-cs"/>
              </a:rPr>
              <a:t>Which of the following celebrities started out studying accounting?</a:t>
            </a:r>
            <a:endParaRPr kumimoji="0" lang="en-US" sz="3600" b="0" i="0" u="none" strike="noStrike" kern="1200" cap="none" spc="0" normalizeH="0" baseline="0" noProof="0" dirty="0">
              <a:ln>
                <a:noFill/>
              </a:ln>
              <a:solidFill>
                <a:prstClr val="black"/>
              </a:solidFill>
              <a:effectLst/>
              <a:uLnTx/>
              <a:uFillTx/>
              <a:latin typeface="Computer Says No Bold"/>
              <a:ea typeface="+mn-ea"/>
              <a:cs typeface="+mn-cs"/>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216740"/>
            <a:ext cx="6995991" cy="224676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Mick Jagger</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Chuck Liddell</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Janet Jackson</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All of the above</a:t>
            </a:r>
            <a:endParaRPr kumimoji="0" lang="en-US" sz="2000" b="0" i="0" u="none" strike="noStrike" kern="1200" cap="none" spc="0" normalizeH="0" baseline="0" noProof="0" dirty="0">
              <a:ln>
                <a:noFill/>
              </a:ln>
              <a:solidFill>
                <a:prstClr val="white"/>
              </a:solidFill>
              <a:effectLst/>
              <a:uLnTx/>
              <a:uFillTx/>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804991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r="-13752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r="-13752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0" name="TextBox 10"/>
              <p:cNvSpPr txBox="1"/>
              <p:nvPr/>
            </p:nvSpPr>
            <p:spPr>
              <a:xfrm>
                <a:off x="0" y="-28575"/>
                <a:ext cx="812800" cy="841375"/>
              </a:xfrm>
              <a:prstGeom prst="rect">
                <a:avLst/>
              </a:prstGeom>
            </p:spPr>
            <p:txBody>
              <a:bodyPr lIns="33867" tIns="33867" rIns="33867" bIns="33867" rtlCol="0" anchor="ctr"/>
              <a:lstStyle/>
              <a:p>
                <a:pPr marL="0" marR="0" lvl="0" indent="0" algn="ctr" defTabSz="914400" rtl="0" eaLnBrk="1" fontAlgn="auto" latinLnBrk="0" hangingPunct="1">
                  <a:lnSpc>
                    <a:spcPts val="1577"/>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MT"/>
                  <a:ea typeface="+mn-ea"/>
                  <a:cs typeface="+mn-cs"/>
                </a:endParaRPr>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699599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mn-cs"/>
              </a:rPr>
              <a:t>CPA stands for…</a:t>
            </a:r>
            <a:endParaRPr kumimoji="0" lang="en-US" sz="3600" b="0" i="0" u="none" strike="noStrike" kern="1200" cap="none" spc="0" normalizeH="0" baseline="0" noProof="0" dirty="0">
              <a:ln>
                <a:noFill/>
              </a:ln>
              <a:solidFill>
                <a:prstClr val="black"/>
              </a:solidFill>
              <a:effectLst/>
              <a:uLnTx/>
              <a:uFillTx/>
              <a:latin typeface="Computer Says No Bold"/>
              <a:ea typeface="+mn-ea"/>
              <a:cs typeface="+mn-cs"/>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8148" y="2605414"/>
            <a:ext cx="6995991" cy="224676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Certified Professional Accountant</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Certified Public Accountant</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Certificate of Professional Accountancy</a:t>
            </a: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endPar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Tx/>
              <a:buAutoNum type="alphaUcPeriod"/>
              <a:tabLst/>
              <a:defRPr/>
            </a:pPr>
            <a:r>
              <a:rPr kumimoji="0" lang="en-US" sz="2000" b="0" i="0" u="none" strike="noStrike" kern="1200" cap="none" spc="0" normalizeH="0" baseline="0" noProof="0" dirty="0">
                <a:ln>
                  <a:noFill/>
                </a:ln>
                <a:solidFill>
                  <a:prstClr val="black"/>
                </a:solidFill>
                <a:effectLst/>
                <a:uLnTx/>
                <a:uFillTx/>
                <a:latin typeface="Computer Says No Bold"/>
                <a:ea typeface="Roboto" panose="02000000000000000000" pitchFamily="2" charset="0"/>
                <a:cs typeface="Roboto" panose="02000000000000000000" pitchFamily="2" charset="0"/>
              </a:rPr>
              <a:t>Center for Public Accountants</a:t>
            </a:r>
            <a:endParaRPr kumimoji="0" lang="en-US" sz="2000" b="0" i="0" u="none" strike="noStrike" kern="1200" cap="none" spc="0" normalizeH="0" baseline="0" noProof="0" dirty="0">
              <a:ln>
                <a:noFill/>
              </a:ln>
              <a:solidFill>
                <a:prstClr val="white"/>
              </a:solidFill>
              <a:effectLst/>
              <a:uLnTx/>
              <a:uFillTx/>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52318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1" name="Freeform: Shape 3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2" name="Oval 3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3" name="Oval 3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4" name="Freeform: Shape 3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36" name="Rectangle 3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20" y="1"/>
            <a:ext cx="304918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4" cstate="screen">
            <a:extLst>
              <a:ext uri="{28A0092B-C50C-407E-A947-70E740481C1C}">
                <a14:useLocalDpi xmlns:a14="http://schemas.microsoft.com/office/drawing/2010/main"/>
              </a:ext>
            </a:extLst>
          </a:blip>
          <a:srcRect/>
          <a:stretch/>
        </p:blipFill>
        <p:spPr>
          <a:xfrm>
            <a:off x="3046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18" name="Picture Placeholder 17" descr="Group of students working in library">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a:ext>
            </a:extLst>
          </a:blip>
          <a:srcRect/>
          <a:stretch/>
        </p:blipFill>
        <p:spPr>
          <a:xfrm>
            <a:off x="60936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a:ext>
            </a:extLst>
          </a:blip>
          <a:srcRect/>
          <a:stretch/>
        </p:blipFill>
        <p:spPr>
          <a:xfrm>
            <a:off x="9142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sp>
        <p:nvSpPr>
          <p:cNvPr id="38" name="Rectangle 37">
            <a:extLst>
              <a:ext uri="{FF2B5EF4-FFF2-40B4-BE49-F238E27FC236}">
                <a16:creationId xmlns:a16="http://schemas.microsoft.com/office/drawing/2014/main" id="{34F32A54-C851-4ADC-B81A-DEE6F5A09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319273" y="4145130"/>
            <a:ext cx="4500562" cy="1562959"/>
          </a:xfrm>
        </p:spPr>
        <p:txBody>
          <a:bodyPr vert="horz" wrap="square" lIns="0" tIns="0" rIns="0" bIns="0" rtlCol="0" anchor="t" anchorCtr="0">
            <a:normAutofit fontScale="90000"/>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Could accounting be right for you?</a:t>
            </a:r>
          </a:p>
        </p:txBody>
      </p:sp>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5292725" y="4752905"/>
            <a:ext cx="6657975" cy="1562959"/>
          </a:xfrm>
          <a:noFill/>
        </p:spPr>
        <p:txBody>
          <a:bodyPr vert="horz" wrap="square" lIns="0" tIns="0" rIns="0" bIns="0" numCol="2" spcCol="182880" rtlCol="0" anchor="t">
            <a:noAutofit/>
          </a:bodyPr>
          <a:lstStyle/>
          <a:p>
            <a:r>
              <a:rPr lang="en-US" sz="1600" dirty="0">
                <a:solidFill>
                  <a:srgbClr val="FFFFFF"/>
                </a:solidFill>
                <a:latin typeface="Arial" panose="020B0604020202020204" pitchFamily="34" charset="0"/>
                <a:cs typeface="Arial" panose="020B0604020202020204" pitchFamily="34" charset="0"/>
              </a:rPr>
              <a:t>Want flexibility in your career</a:t>
            </a:r>
          </a:p>
          <a:p>
            <a:r>
              <a:rPr lang="en-US" sz="1600" dirty="0">
                <a:solidFill>
                  <a:srgbClr val="FFFFFF"/>
                </a:solidFill>
                <a:latin typeface="Arial" panose="020B0604020202020204" pitchFamily="34" charset="0"/>
                <a:cs typeface="Arial" panose="020B0604020202020204" pitchFamily="34" charset="0"/>
              </a:rPr>
              <a:t>Like puzzles</a:t>
            </a:r>
          </a:p>
          <a:p>
            <a:r>
              <a:rPr lang="en-US" sz="1600" dirty="0">
                <a:solidFill>
                  <a:srgbClr val="FFFFFF"/>
                </a:solidFill>
                <a:latin typeface="Arial" panose="020B0604020202020204" pitchFamily="34" charset="0"/>
                <a:cs typeface="Arial" panose="020B0604020202020204" pitchFamily="34" charset="0"/>
              </a:rPr>
              <a:t>Like technology</a:t>
            </a:r>
          </a:p>
          <a:p>
            <a:r>
              <a:rPr lang="en-US" sz="1600" dirty="0">
                <a:solidFill>
                  <a:srgbClr val="FFFFFF"/>
                </a:solidFill>
                <a:latin typeface="Arial" panose="020B0604020202020204" pitchFamily="34" charset="0"/>
                <a:cs typeface="Arial" panose="020B0604020202020204" pitchFamily="34" charset="0"/>
              </a:rPr>
              <a:t>Like working in teams</a:t>
            </a:r>
          </a:p>
          <a:p>
            <a:r>
              <a:rPr lang="en-US" sz="1600" dirty="0">
                <a:solidFill>
                  <a:srgbClr val="FFFFFF"/>
                </a:solidFill>
                <a:latin typeface="Arial" panose="020B0604020202020204" pitchFamily="34" charset="0"/>
                <a:cs typeface="Arial" panose="020B0604020202020204" pitchFamily="34" charset="0"/>
              </a:rPr>
              <a:t>Like helping people</a:t>
            </a:r>
          </a:p>
          <a:p>
            <a:r>
              <a:rPr lang="en-US" sz="1600" dirty="0">
                <a:solidFill>
                  <a:srgbClr val="FFFFFF"/>
                </a:solidFill>
                <a:latin typeface="Arial" panose="020B0604020202020204" pitchFamily="34" charset="0"/>
                <a:cs typeface="Arial" panose="020B0604020202020204" pitchFamily="34" charset="0"/>
              </a:rPr>
              <a:t>Like detective work</a:t>
            </a:r>
          </a:p>
          <a:p>
            <a:r>
              <a:rPr lang="en-US" sz="1600" dirty="0">
                <a:solidFill>
                  <a:srgbClr val="FFFFFF"/>
                </a:solidFill>
                <a:latin typeface="Arial" panose="020B0604020202020204" pitchFamily="34" charset="0"/>
                <a:cs typeface="Arial" panose="020B0604020202020204" pitchFamily="34" charset="0"/>
              </a:rPr>
              <a:t>Want to learn the language of business</a:t>
            </a:r>
          </a:p>
        </p:txBody>
      </p:sp>
      <p:sp>
        <p:nvSpPr>
          <p:cNvPr id="2" name="Text Placeholder 8">
            <a:extLst>
              <a:ext uri="{FF2B5EF4-FFF2-40B4-BE49-F238E27FC236}">
                <a16:creationId xmlns:a16="http://schemas.microsoft.com/office/drawing/2014/main" id="{8C333A24-A6A7-FE1A-945D-C2FEAF9C5BF4}"/>
              </a:ext>
            </a:extLst>
          </p:cNvPr>
          <p:cNvSpPr txBox="1">
            <a:spLocks/>
          </p:cNvSpPr>
          <p:nvPr/>
        </p:nvSpPr>
        <p:spPr>
          <a:xfrm>
            <a:off x="5139108" y="4107092"/>
            <a:ext cx="5437186" cy="535354"/>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80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Arial" panose="020B0604020202020204" pitchFamily="34" charset="0"/>
                <a:ea typeface="+mn-ea"/>
                <a:cs typeface="Arial" panose="020B0604020202020204" pitchFamily="34" charset="0"/>
              </a:rPr>
              <a:t>RAISE YOUR HAND IF  YOU…</a:t>
            </a:r>
          </a:p>
        </p:txBody>
      </p:sp>
    </p:spTree>
    <p:extLst>
      <p:ext uri="{BB962C8B-B14F-4D97-AF65-F5344CB8AC3E}">
        <p14:creationId xmlns:p14="http://schemas.microsoft.com/office/powerpoint/2010/main" val="1689534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5" name="Group 2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46" name="Freeform: Shape 3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7" name="Oval 3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8" name="Oval 3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9" name="Freeform: Shape 3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50" name="Rectangle 3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754005" y="495737"/>
            <a:ext cx="5437185" cy="1997855"/>
          </a:xfrm>
        </p:spPr>
        <p:txBody>
          <a:bodyPr vert="horz" wrap="square" lIns="0" tIns="0" rIns="0" bIns="0" rtlCol="0" anchor="t"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Learn more about accounting</a:t>
            </a:r>
          </a:p>
        </p:txBody>
      </p:sp>
      <p:sp>
        <p:nvSpPr>
          <p:cNvPr id="25" name="Content Placeholder 2">
            <a:extLst>
              <a:ext uri="{FF2B5EF4-FFF2-40B4-BE49-F238E27FC236}">
                <a16:creationId xmlns:a16="http://schemas.microsoft.com/office/drawing/2014/main" id="{D3B60D6F-4D0F-4D33-B2A7-159C8583FF00}"/>
              </a:ext>
            </a:extLst>
          </p:cNvPr>
          <p:cNvSpPr>
            <a:spLocks noGrp="1"/>
          </p:cNvSpPr>
          <p:nvPr>
            <p:ph idx="1"/>
          </p:nvPr>
        </p:nvSpPr>
        <p:spPr>
          <a:xfrm>
            <a:off x="754005" y="2623768"/>
            <a:ext cx="6103937" cy="3695225"/>
          </a:xfrm>
        </p:spPr>
        <p:txBody>
          <a:bodyPr vert="horz" wrap="square" lIns="0" tIns="0" rIns="0" bIns="0" rtlCol="0" anchor="t">
            <a:normAutofit/>
          </a:bodyPr>
          <a:lstStyle/>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Take an accounting class if available</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Write down your presenter’s information for future reference</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Discuss accounting with your career counselor</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Talk to the adults in your life – who do you know that is a CPA that you can shadow for a day?</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Follow the QR code and bookmark </a:t>
            </a:r>
            <a:r>
              <a:rPr lang="en-US" sz="1700" dirty="0">
                <a:latin typeface="Arial" panose="020B0604020202020204" pitchFamily="34" charset="0"/>
                <a:cs typeface="Arial" panose="020B0604020202020204" pitchFamily="34" charset="0"/>
                <a:hlinkClick r:id="rId3"/>
              </a:rPr>
              <a:t>ThisWayToCPA.com</a:t>
            </a:r>
            <a:r>
              <a:rPr lang="en-US" sz="1700" dirty="0">
                <a:latin typeface="Arial" panose="020B0604020202020204" pitchFamily="34" charset="0"/>
                <a:cs typeface="Arial" panose="020B0604020202020204" pitchFamily="34" charset="0"/>
              </a:rPr>
              <a:t> </a:t>
            </a:r>
            <a:r>
              <a:rPr lang="en-US" sz="1700" dirty="0">
                <a:solidFill>
                  <a:srgbClr val="FFFFFF"/>
                </a:solidFill>
                <a:latin typeface="Arial" panose="020B0604020202020204" pitchFamily="34" charset="0"/>
                <a:cs typeface="Arial" panose="020B0604020202020204" pitchFamily="34" charset="0"/>
              </a:rPr>
              <a:t>for more information about accounting and becoming a CPA</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Follow the QR code and bookmark </a:t>
            </a:r>
            <a:r>
              <a:rPr lang="en-US" sz="1700" dirty="0">
                <a:latin typeface="Arial" panose="020B0604020202020204" pitchFamily="34" charset="0"/>
                <a:cs typeface="Arial" panose="020B0604020202020204" pitchFamily="34" charset="0"/>
                <a:hlinkClick r:id="rId4"/>
              </a:rPr>
              <a:t>JoinAccountingPlus.com</a:t>
            </a:r>
            <a:r>
              <a:rPr lang="en-US" sz="1700" dirty="0">
                <a:latin typeface="Arial" panose="020B0604020202020204" pitchFamily="34" charset="0"/>
                <a:cs typeface="Arial" panose="020B0604020202020204" pitchFamily="34" charset="0"/>
              </a:rPr>
              <a:t> </a:t>
            </a:r>
            <a:r>
              <a:rPr lang="en-US" sz="1700" dirty="0">
                <a:solidFill>
                  <a:srgbClr val="FFFFFF"/>
                </a:solidFill>
                <a:latin typeface="Arial" panose="020B0604020202020204" pitchFamily="34" charset="0"/>
                <a:cs typeface="Arial" panose="020B0604020202020204" pitchFamily="34" charset="0"/>
              </a:rPr>
              <a:t>for more information about the accounting profession</a:t>
            </a:r>
          </a:p>
          <a:p>
            <a:pPr>
              <a:lnSpc>
                <a:spcPct val="100000"/>
              </a:lnSpc>
              <a:buFont typeface="Arial" panose="020B0604020202020204" pitchFamily="34" charset="0"/>
              <a:buChar char="•"/>
            </a:pPr>
            <a:endParaRPr lang="en-US" sz="1400" dirty="0"/>
          </a:p>
        </p:txBody>
      </p:sp>
      <p:pic>
        <p:nvPicPr>
          <p:cNvPr id="11" name="Picture 10">
            <a:extLst>
              <a:ext uri="{FF2B5EF4-FFF2-40B4-BE49-F238E27FC236}">
                <a16:creationId xmlns:a16="http://schemas.microsoft.com/office/drawing/2014/main" id="{F5496588-8671-4F8D-81BC-E4C6034D100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107270" y="1151938"/>
            <a:ext cx="2136198" cy="21361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3" name="Picture 52">
            <a:extLst>
              <a:ext uri="{FF2B5EF4-FFF2-40B4-BE49-F238E27FC236}">
                <a16:creationId xmlns:a16="http://schemas.microsoft.com/office/drawing/2014/main" id="{5739596D-CB77-4660-9BBE-70944A00654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721525" y="143043"/>
            <a:ext cx="2641880" cy="773472"/>
          </a:xfrm>
          <a:prstGeom prst="rect">
            <a:avLst/>
          </a:prstGeom>
        </p:spPr>
      </p:pic>
      <p:pic>
        <p:nvPicPr>
          <p:cNvPr id="54" name="Picture 53">
            <a:extLst>
              <a:ext uri="{FF2B5EF4-FFF2-40B4-BE49-F238E27FC236}">
                <a16:creationId xmlns:a16="http://schemas.microsoft.com/office/drawing/2014/main" id="{02D16CC8-1EAA-4365-A880-EA1BB66A4E92}"/>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107270" y="4329714"/>
            <a:ext cx="2136198" cy="21361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a:extLst>
              <a:ext uri="{FF2B5EF4-FFF2-40B4-BE49-F238E27FC236}">
                <a16:creationId xmlns:a16="http://schemas.microsoft.com/office/drawing/2014/main" id="{587E2F43-C8F9-4C6C-BD9A-3427769035E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8987333" y="3523559"/>
            <a:ext cx="2376072" cy="538110"/>
          </a:xfrm>
          <a:prstGeom prst="rect">
            <a:avLst/>
          </a:prstGeom>
        </p:spPr>
      </p:pic>
    </p:spTree>
    <p:extLst>
      <p:ext uri="{BB962C8B-B14F-4D97-AF65-F5344CB8AC3E}">
        <p14:creationId xmlns:p14="http://schemas.microsoft.com/office/powerpoint/2010/main" val="21961597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14" name="Freeform: Shape 13">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5" name="Oval 14">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Oval 10">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Freeform: Shape 16">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19" name="Rectangle 18">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EF3B6845-2B57-D3C3-088F-20CB6167E939}"/>
              </a:ext>
            </a:extLst>
          </p:cNvPr>
          <p:cNvSpPr>
            <a:spLocks noGrp="1"/>
          </p:cNvSpPr>
          <p:nvPr>
            <p:ph type="ctrTitle"/>
          </p:nvPr>
        </p:nvSpPr>
        <p:spPr>
          <a:xfrm>
            <a:off x="492688" y="299028"/>
            <a:ext cx="3565524" cy="1348560"/>
          </a:xfrm>
        </p:spPr>
        <p:txBody>
          <a:bodyPr vert="horz" wrap="square" lIns="0" tIns="0" rIns="0" bIns="0" rtlCol="0" anchor="b" anchorCtr="0">
            <a:normAutofit fontScale="90000"/>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Join! </a:t>
            </a:r>
            <a:br>
              <a:rPr lang="en-US" dirty="0">
                <a:latin typeface="Arial" panose="020B0604020202020204" pitchFamily="34" charset="0"/>
                <a:ea typeface="Roboto" panose="02000000000000000000" pitchFamily="2" charset="0"/>
                <a:cs typeface="Arial" panose="020B0604020202020204" pitchFamily="34" charset="0"/>
              </a:rPr>
            </a:br>
            <a:r>
              <a:rPr lang="en-US" sz="2200" kern="1200" dirty="0">
                <a:solidFill>
                  <a:schemeClr val="tx1"/>
                </a:solidFill>
                <a:latin typeface="Arial" panose="020B0604020202020204" pitchFamily="34" charset="0"/>
                <a:ea typeface="Roboto" panose="02000000000000000000" pitchFamily="2" charset="0"/>
                <a:cs typeface="Arial" panose="020B0604020202020204" pitchFamily="34" charset="0"/>
              </a:rPr>
              <a:t>AICPA and TXCPA offer student membership!</a:t>
            </a:r>
          </a:p>
        </p:txBody>
      </p:sp>
      <p:sp>
        <p:nvSpPr>
          <p:cNvPr id="21" name="Rectangle 20">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30" name="Picture 29">
            <a:extLst>
              <a:ext uri="{FF2B5EF4-FFF2-40B4-BE49-F238E27FC236}">
                <a16:creationId xmlns:a16="http://schemas.microsoft.com/office/drawing/2014/main" id="{5171158E-4CD6-2776-2595-613BF4FCB41C}"/>
              </a:ext>
            </a:extLst>
          </p:cNvPr>
          <p:cNvPicPr>
            <a:picLocks noChangeAspect="1"/>
          </p:cNvPicPr>
          <p:nvPr/>
        </p:nvPicPr>
        <p:blipFill>
          <a:blip r:embed="rId3"/>
          <a:srcRect/>
          <a:stretch/>
        </p:blipFill>
        <p:spPr>
          <a:xfrm>
            <a:off x="1094473" y="2106894"/>
            <a:ext cx="1878073" cy="18780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descr="A qr code on a white background&#10;&#10;Description automatically generated">
            <a:extLst>
              <a:ext uri="{FF2B5EF4-FFF2-40B4-BE49-F238E27FC236}">
                <a16:creationId xmlns:a16="http://schemas.microsoft.com/office/drawing/2014/main" id="{B5DC3F7D-06C4-61D1-4C9E-E17E3C8477AA}"/>
              </a:ext>
            </a:extLst>
          </p:cNvPr>
          <p:cNvPicPr>
            <a:picLocks noChangeAspect="1"/>
          </p:cNvPicPr>
          <p:nvPr/>
        </p:nvPicPr>
        <p:blipFill>
          <a:blip r:embed="rId4">
            <a:extLst>
              <a:ext uri="{28A0092B-C50C-407E-A947-70E740481C1C}">
                <a14:useLocalDpi xmlns:a14="http://schemas.microsoft.com/office/drawing/2010/main" val="0"/>
              </a:ext>
            </a:extLst>
          </a:blip>
          <a:srcRect l="7480" t="8287" r="8367" b="8051"/>
          <a:stretch/>
        </p:blipFill>
        <p:spPr>
          <a:xfrm>
            <a:off x="989556" y="4321479"/>
            <a:ext cx="2141952" cy="2129426"/>
          </a:xfrm>
          <a:prstGeom prst="rect">
            <a:avLst/>
          </a:prstGeom>
        </p:spPr>
      </p:pic>
      <p:sp>
        <p:nvSpPr>
          <p:cNvPr id="5" name="TextBox 4">
            <a:extLst>
              <a:ext uri="{FF2B5EF4-FFF2-40B4-BE49-F238E27FC236}">
                <a16:creationId xmlns:a16="http://schemas.microsoft.com/office/drawing/2014/main" id="{C4FD151D-3CF3-79B2-DA5C-38B53BFDF715}"/>
              </a:ext>
            </a:extLst>
          </p:cNvPr>
          <p:cNvSpPr txBox="1"/>
          <p:nvPr/>
        </p:nvSpPr>
        <p:spPr>
          <a:xfrm>
            <a:off x="363888" y="1866378"/>
            <a:ext cx="1164287" cy="369332"/>
          </a:xfrm>
          <a:prstGeom prst="rect">
            <a:avLst/>
          </a:prstGeom>
          <a:noFill/>
        </p:spPr>
        <p:txBody>
          <a:bodyPr wrap="square" rtlCol="0">
            <a:spAutoFit/>
          </a:bodyPr>
          <a:lstStyle/>
          <a:p>
            <a:r>
              <a:rPr lang="en-US" dirty="0"/>
              <a:t>AICPA</a:t>
            </a:r>
          </a:p>
        </p:txBody>
      </p:sp>
      <p:sp>
        <p:nvSpPr>
          <p:cNvPr id="6" name="TextBox 5">
            <a:extLst>
              <a:ext uri="{FF2B5EF4-FFF2-40B4-BE49-F238E27FC236}">
                <a16:creationId xmlns:a16="http://schemas.microsoft.com/office/drawing/2014/main" id="{3C7AA17B-C8A4-28AE-F6AD-716788C36D20}"/>
              </a:ext>
            </a:extLst>
          </p:cNvPr>
          <p:cNvSpPr txBox="1"/>
          <p:nvPr/>
        </p:nvSpPr>
        <p:spPr>
          <a:xfrm>
            <a:off x="294117" y="3984967"/>
            <a:ext cx="1164287" cy="369332"/>
          </a:xfrm>
          <a:prstGeom prst="rect">
            <a:avLst/>
          </a:prstGeom>
          <a:noFill/>
        </p:spPr>
        <p:txBody>
          <a:bodyPr wrap="square" rtlCol="0">
            <a:spAutoFit/>
          </a:bodyPr>
          <a:lstStyle/>
          <a:p>
            <a:r>
              <a:rPr lang="en-US" dirty="0"/>
              <a:t>TXCPA</a:t>
            </a:r>
          </a:p>
        </p:txBody>
      </p:sp>
      <p:pic>
        <p:nvPicPr>
          <p:cNvPr id="9" name="Picture 8" descr="Group of smiling young people standing on lawn outside brick building, wearing backpacks and tote bag, holding cellphones">
            <a:extLst>
              <a:ext uri="{FF2B5EF4-FFF2-40B4-BE49-F238E27FC236}">
                <a16:creationId xmlns:a16="http://schemas.microsoft.com/office/drawing/2014/main" id="{9EDB12FB-2A40-F7BD-08CB-B7BF583D52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5229" y="973308"/>
            <a:ext cx="8216771" cy="4622104"/>
          </a:xfrm>
          <a:prstGeom prst="rect">
            <a:avLst/>
          </a:prstGeom>
        </p:spPr>
      </p:pic>
    </p:spTree>
    <p:extLst>
      <p:ext uri="{BB962C8B-B14F-4D97-AF65-F5344CB8AC3E}">
        <p14:creationId xmlns:p14="http://schemas.microsoft.com/office/powerpoint/2010/main" val="39005513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5" name="Oval 14">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Oval 16">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19" name="Group 18">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0" name="Freeform: Shape 19">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Freeform: Shape 20">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3" name="Oval 22">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25" name="Rectangle 24">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8" name="Content Placeholder 7" descr="Back of people's heads and raised hands at corporate presentation with speaker and whiteboard out of focus in background">
            <a:extLst>
              <a:ext uri="{FF2B5EF4-FFF2-40B4-BE49-F238E27FC236}">
                <a16:creationId xmlns:a16="http://schemas.microsoft.com/office/drawing/2014/main" id="{D447F0BE-8320-49A5-B8D8-332DB016962A}"/>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7" name="Rectangle 26">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D5235AB-F04E-4FB1-98ED-99266F9E38A5}"/>
              </a:ext>
            </a:extLst>
          </p:cNvPr>
          <p:cNvSpPr>
            <a:spLocks noGrp="1"/>
          </p:cNvSpPr>
          <p:nvPr>
            <p:ph type="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ea typeface="Roboto" panose="02000000000000000000" pitchFamily="2" charset="0"/>
                <a:cs typeface="Arial" panose="020B0604020202020204" pitchFamily="34" charset="0"/>
              </a:rPr>
              <a:t>Questions?</a:t>
            </a:r>
          </a:p>
        </p:txBody>
      </p:sp>
    </p:spTree>
    <p:extLst>
      <p:ext uri="{BB962C8B-B14F-4D97-AF65-F5344CB8AC3E}">
        <p14:creationId xmlns:p14="http://schemas.microsoft.com/office/powerpoint/2010/main" val="27839207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a:lstStyle/>
          <a:p>
            <a:r>
              <a:rPr lang="en-US" dirty="0">
                <a:latin typeface="Arial" panose="020B0604020202020204" pitchFamily="34" charset="0"/>
                <a:ea typeface="Roboto" panose="02000000000000000000" pitchFamily="2" charset="0"/>
                <a:cs typeface="Arial" panose="020B0604020202020204" pitchFamily="34" charset="0"/>
              </a:rPr>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a:lstStyle/>
          <a:p>
            <a:r>
              <a:rPr lang="en-US" dirty="0">
                <a:latin typeface="Arial" panose="020B0604020202020204" pitchFamily="34" charset="0"/>
                <a:cs typeface="Arial" panose="020B0604020202020204" pitchFamily="34" charset="0"/>
              </a:rPr>
              <a:t>Presenter name</a:t>
            </a:r>
          </a:p>
          <a:p>
            <a:r>
              <a:rPr lang="en-US" dirty="0">
                <a:latin typeface="Arial" panose="020B0604020202020204" pitchFamily="34" charset="0"/>
                <a:cs typeface="Arial" panose="020B0604020202020204" pitchFamily="34" charset="0"/>
              </a:rPr>
              <a:t>Email address</a:t>
            </a:r>
          </a:p>
          <a:p>
            <a:r>
              <a:rPr lang="en-US" dirty="0">
                <a:latin typeface="Arial" panose="020B0604020202020204" pitchFamily="34" charset="0"/>
                <a:cs typeface="Arial" panose="020B0604020202020204" pitchFamily="34" charset="0"/>
              </a:rPr>
              <a:t>Website address</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4" cstate="screen">
            <a:extLst>
              <a:ext uri="{28A0092B-C50C-407E-A947-70E740481C1C}">
                <a14:useLocalDpi xmlns:a14="http://schemas.microsoft.com/office/drawing/2010/main"/>
              </a:ext>
            </a:extLst>
          </a:blip>
          <a:srcRect/>
          <a:stretch/>
        </p:blipFill>
        <p:spPr>
          <a:xfrm>
            <a:off x="6556248" y="3429000"/>
            <a:ext cx="5084064" cy="2880360"/>
          </a:xfrm>
        </p:spPr>
      </p:pic>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3.xml><?xml version="1.0" encoding="utf-8"?>
<a:theme xmlns:a="http://schemas.openxmlformats.org/drawingml/2006/main" name="2_Office Theme">
  <a:themeElements>
    <a:clrScheme name="Brand">
      <a:dk1>
        <a:srgbClr val="000000"/>
      </a:dk1>
      <a:lt1>
        <a:srgbClr val="FFFFFF"/>
      </a:lt1>
      <a:dk2>
        <a:srgbClr val="72246C"/>
      </a:dk2>
      <a:lt2>
        <a:srgbClr val="1D1D1D"/>
      </a:lt2>
      <a:accent1>
        <a:srgbClr val="96146E"/>
      </a:accent1>
      <a:accent2>
        <a:srgbClr val="DC6A2F"/>
      </a:accent2>
      <a:accent3>
        <a:srgbClr val="41B6E6"/>
      </a:accent3>
      <a:accent4>
        <a:srgbClr val="48A23F"/>
      </a:accent4>
      <a:accent5>
        <a:srgbClr val="72246C"/>
      </a:accent5>
      <a:accent6>
        <a:srgbClr val="3A5CAE"/>
      </a:accent6>
      <a:hlink>
        <a:srgbClr val="3A5DAE"/>
      </a:hlink>
      <a:folHlink>
        <a:srgbClr val="9614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CD531AFEB56F4B98BB693256DF8805" ma:contentTypeVersion="37" ma:contentTypeDescription="Create a new document." ma:contentTypeScope="" ma:versionID="df6a28dac6b3b67c2d3d21a1959b1728">
  <xsd:schema xmlns:xsd="http://www.w3.org/2001/XMLSchema" xmlns:xs="http://www.w3.org/2001/XMLSchema" xmlns:p="http://schemas.microsoft.com/office/2006/metadata/properties" xmlns:ns1="http://schemas.microsoft.com/sharepoint/v3" xmlns:ns2="6f9029af-79dc-4055-bcba-4469678e618e" xmlns:ns3="efe7f7fc-ba36-4043-864b-d9cb430c50c6" targetNamespace="http://schemas.microsoft.com/office/2006/metadata/properties" ma:root="true" ma:fieldsID="5c38584a55bb6ba6f371afa6696b0528" ns1:_="" ns2:_="" ns3:_="">
    <xsd:import namespace="http://schemas.microsoft.com/sharepoint/v3"/>
    <xsd:import namespace="6f9029af-79dc-4055-bcba-4469678e618e"/>
    <xsd:import namespace="efe7f7fc-ba36-4043-864b-d9cb430c50c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Location" minOccurs="0"/>
                <xsd:element ref="ns1:_ip_UnifiedCompliancePolicyProperties" minOccurs="0"/>
                <xsd:element ref="ns1:_ip_UnifiedCompliancePolicyUIAction" minOccurs="0"/>
                <xsd:element ref="ns2:MediaServiceOCR" minOccurs="0"/>
                <xsd:element ref="ns2:MediaServiceEventHashCode" minOccurs="0"/>
                <xsd:element ref="ns2:MediaServiceGenerationTime" minOccurs="0"/>
                <xsd:element ref="ns2:Notes" minOccurs="0"/>
                <xsd:element ref="ns2:MediaServiceAutoKeyPoints" minOccurs="0"/>
                <xsd:element ref="ns2:MediaServiceKeyPoints" minOccurs="0"/>
                <xsd:element ref="ns2:Location" minOccurs="0"/>
                <xsd:element ref="ns2:MediaLengthInSeconds" minOccurs="0"/>
                <xsd:element ref="ns3:TaxCatchAll" minOccurs="0"/>
                <xsd:element ref="ns2:lcf76f155ced4ddcb4097134ff3c332f" minOccurs="0"/>
                <xsd:element ref="ns2:MediaServiceObjectDetectorVersions" minOccurs="0"/>
                <xsd:element ref="ns2:FileOwner" minOccurs="0"/>
                <xsd:element ref="ns2:Publish" minOccurs="0"/>
                <xsd:element ref="ns2:Status" minOccurs="0"/>
                <xsd:element ref="ns2:_Flow_SignoffStatus" minOccurs="0"/>
                <xsd:element ref="ns2:DueDat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description="" ma:hidden="true" ma:internalName="_ip_UnifiedCompliancePolicyProperties">
      <xsd:simpleType>
        <xsd:restriction base="dms:Note"/>
      </xsd:simpleType>
    </xsd:element>
    <xsd:element name="_ip_UnifiedCompliancePolicyUIAction" ma:index="16"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9029af-79dc-4055-bcba-4469678e618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Notes" ma:index="20" nillable="true" ma:displayName="Notes" ma:format="Dropdown" ma:internalName="Notes">
      <xsd:simpleType>
        <xsd:restriction base="dms:Text">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Location" ma:index="23" nillable="true" ma:displayName="Location" ma:description="El Paso" ma:format="Image" ma:internalName="Location">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62454819-93c7-4a6d-9040-8aa950df923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FileOwner" ma:index="29" nillable="true" ma:displayName="Assigned To" ma:description="Select the person(s) taking ownership of this file or folder.  " ma:format="Dropdown" ma:list="UserInfo" ma:SharePointGroup="0" ma:internalName="File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ublish" ma:index="30" nillable="true" ma:displayName="Publish" ma:default="1" ma:format="Dropdown" ma:internalName="Publish">
      <xsd:simpleType>
        <xsd:restriction base="dms:Boolean"/>
      </xsd:simpleType>
    </xsd:element>
    <xsd:element name="Status" ma:index="31" nillable="true" ma:displayName="Status" ma:description="Select the status of this file or folder." ma:format="Dropdown" ma:internalName="Status">
      <xsd:simpleType>
        <xsd:restriction base="dms:Choice">
          <xsd:enumeration value="Ready"/>
          <xsd:enumeration value="Actively Managed"/>
          <xsd:enumeration value="Work In Progress"/>
          <xsd:enumeration value="Needs Review"/>
        </xsd:restriction>
      </xsd:simpleType>
    </xsd:element>
    <xsd:element name="_Flow_SignoffStatus" ma:index="32" nillable="true" ma:displayName="Sign-off status" ma:internalName="Sign_x002d_off_x0020_status">
      <xsd:simpleType>
        <xsd:restriction base="dms:Text"/>
      </xsd:simpleType>
    </xsd:element>
    <xsd:element name="DueDate" ma:index="33" nillable="true" ma:displayName="Due Date" ma:format="DateOnly" ma:internalName="DueDate">
      <xsd:simpleType>
        <xsd:restriction base="dms:DateTime"/>
      </xsd:simpleType>
    </xsd:element>
    <xsd:element name="MediaServiceSearchProperties" ma:index="3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e7f7fc-ba36-4043-864b-d9cb430c50c6"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d0b42a29-5bbb-4c70-b85f-f2086d727af3}" ma:internalName="TaxCatchAll" ma:showField="CatchAllData" ma:web="efe7f7fc-ba36-4043-864b-d9cb430c50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Flow_SignoffStatus xmlns="6f9029af-79dc-4055-bcba-4469678e618e" xsi:nil="true"/>
    <DueDate xmlns="6f9029af-79dc-4055-bcba-4469678e618e" xsi:nil="true"/>
    <_ip_UnifiedCompliancePolicyUIAction xmlns="http://schemas.microsoft.com/sharepoint/v3" xsi:nil="true"/>
    <FileOwner xmlns="6f9029af-79dc-4055-bcba-4469678e618e">
      <UserInfo>
        <DisplayName/>
        <AccountId xsi:nil="true"/>
        <AccountType/>
      </UserInfo>
    </FileOwner>
    <_ip_UnifiedCompliancePolicyProperties xmlns="http://schemas.microsoft.com/sharepoint/v3" xsi:nil="true"/>
    <Notes xmlns="6f9029af-79dc-4055-bcba-4469678e618e" xsi:nil="true"/>
    <Publish xmlns="6f9029af-79dc-4055-bcba-4469678e618e">true</Publish>
    <Location xmlns="6f9029af-79dc-4055-bcba-4469678e618e">
      <Url xsi:nil="true"/>
      <Description xsi:nil="true"/>
    </Location>
    <lcf76f155ced4ddcb4097134ff3c332f xmlns="6f9029af-79dc-4055-bcba-4469678e618e">
      <Terms xmlns="http://schemas.microsoft.com/office/infopath/2007/PartnerControls"/>
    </lcf76f155ced4ddcb4097134ff3c332f>
    <TaxCatchAll xmlns="efe7f7fc-ba36-4043-864b-d9cb430c50c6" xsi:nil="true"/>
    <Status xmlns="6f9029af-79dc-4055-bcba-4469678e618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4C84C1-44B7-4133-9F8D-178280045B28}">
  <ds:schemaRefs>
    <ds:schemaRef ds:uri="6f9029af-79dc-4055-bcba-4469678e618e"/>
    <ds:schemaRef ds:uri="efe7f7fc-ba36-4043-864b-d9cb430c50c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4738642-E96B-481F-ACE6-090122FD420A}">
  <ds:schemaRefs>
    <ds:schemaRef ds:uri="6f9029af-79dc-4055-bcba-4469678e618e"/>
    <ds:schemaRef ds:uri="efe7f7fc-ba36-4043-864b-d9cb430c50c6"/>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9675C1C6-2080-4345-8814-D0816FC644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TotalTime>
  <Words>4014</Words>
  <Application>Microsoft Office PowerPoint</Application>
  <PresentationFormat>Widescreen</PresentationFormat>
  <Paragraphs>396</Paragraphs>
  <Slides>40</Slides>
  <Notes>40</Notes>
  <HiddenSlides>0</HiddenSlides>
  <MMClips>0</MMClips>
  <ScaleCrop>false</ScaleCrop>
  <HeadingPairs>
    <vt:vector size="4" baseType="variant">
      <vt:variant>
        <vt:lpstr>Theme</vt:lpstr>
      </vt:variant>
      <vt:variant>
        <vt:i4>3</vt:i4>
      </vt:variant>
      <vt:variant>
        <vt:lpstr>Slide Titles</vt:lpstr>
      </vt:variant>
      <vt:variant>
        <vt:i4>40</vt:i4>
      </vt:variant>
    </vt:vector>
  </HeadingPairs>
  <TitlesOfParts>
    <vt:vector size="43" baseType="lpstr">
      <vt:lpstr>1_Office Theme</vt:lpstr>
      <vt:lpstr>3DFloatVTI</vt:lpstr>
      <vt:lpstr>2_Office Theme</vt:lpstr>
      <vt:lpstr>PowerPoint Presentation</vt:lpstr>
      <vt:lpstr>Let’s Talk Business</vt:lpstr>
      <vt:lpstr>At the heart of every business is…</vt:lpstr>
      <vt:lpstr>Money!</vt:lpstr>
      <vt:lpstr>Name</vt:lpstr>
      <vt:lpstr>When I was in school…</vt:lpstr>
      <vt:lpstr>PowerPoint Presentation</vt:lpstr>
      <vt:lpstr>PowerPoint Presentation</vt:lpstr>
      <vt:lpstr>PowerPoint Presentation</vt:lpstr>
      <vt:lpstr>PowerPoint Presentation</vt:lpstr>
      <vt:lpstr>Accounting is money.</vt:lpstr>
      <vt:lpstr>Follow your passion.</vt:lpstr>
      <vt:lpstr>Travel the world.</vt:lpstr>
      <vt:lpstr>Make an  impact.</vt:lpstr>
      <vt:lpstr>Share your knowledge.</vt:lpstr>
      <vt:lpstr>Make it balance.</vt:lpstr>
      <vt:lpstr>Grow professionally.</vt:lpstr>
      <vt:lpstr>Feel secure.</vt:lpstr>
      <vt:lpstr>Accountants work with data and people. They drive business decisions and strategy.</vt:lpstr>
      <vt:lpstr>What does my role in accounting  look like?</vt:lpstr>
      <vt:lpstr>Accountants work in all types of organizations</vt:lpstr>
      <vt:lpstr>Work with influencers.</vt:lpstr>
      <vt:lpstr>PowerPoint Presentation</vt:lpstr>
      <vt:lpstr>Shape a brighter future.</vt:lpstr>
      <vt:lpstr>Drive change.</vt:lpstr>
      <vt:lpstr>Accountants have many </vt:lpstr>
      <vt:lpstr>San Francisco  Senior Manager - $235,238 Manager - $168,413 Associate - $93,825</vt:lpstr>
      <vt:lpstr>Accountant or CPA – what's the difference?</vt:lpstr>
      <vt:lpstr>What do you need to become a CPA?</vt:lpstr>
      <vt:lpstr>PowerPoint Presentation</vt:lpstr>
      <vt:lpstr>PowerPoint Presentation</vt:lpstr>
      <vt:lpstr>PowerPoint Presentation</vt:lpstr>
      <vt:lpstr>PowerPoint Presentation</vt:lpstr>
      <vt:lpstr>PowerPoint Presentation</vt:lpstr>
      <vt:lpstr>PowerPoint Presentation</vt:lpstr>
      <vt:lpstr>Could accounting be right for you?</vt:lpstr>
      <vt:lpstr>Learn more about accounting</vt:lpstr>
      <vt:lpstr>Join!  AICPA and TXCPA offer student membership!</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 Owen</dc:creator>
  <cp:lastModifiedBy>Melinda Bentley, CAE</cp:lastModifiedBy>
  <cp:revision>3</cp:revision>
  <dcterms:created xsi:type="dcterms:W3CDTF">2024-08-19T21:15:19Z</dcterms:created>
  <dcterms:modified xsi:type="dcterms:W3CDTF">2024-10-03T18:19:29Z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0x010100ACCD531AFEB56F4B98BB693256DF8805</vt:lpwstr>
  </property>
</Properties>
</file>