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679" r:id="rId5"/>
  </p:sldMasterIdLst>
  <p:notesMasterIdLst>
    <p:notesMasterId r:id="rId34"/>
  </p:notesMasterIdLst>
  <p:sldIdLst>
    <p:sldId id="5932" r:id="rId6"/>
    <p:sldId id="411" r:id="rId7"/>
    <p:sldId id="384" r:id="rId8"/>
    <p:sldId id="2147309024" r:id="rId9"/>
    <p:sldId id="423" r:id="rId10"/>
    <p:sldId id="2147309027" r:id="rId11"/>
    <p:sldId id="2147309026" r:id="rId12"/>
    <p:sldId id="2147309011" r:id="rId13"/>
    <p:sldId id="2147309012" r:id="rId14"/>
    <p:sldId id="2147309029" r:id="rId15"/>
    <p:sldId id="2147309039" r:id="rId16"/>
    <p:sldId id="2147309030" r:id="rId17"/>
    <p:sldId id="2147309040" r:id="rId18"/>
    <p:sldId id="2147309031" r:id="rId19"/>
    <p:sldId id="400" r:id="rId20"/>
    <p:sldId id="2147309041" r:id="rId21"/>
    <p:sldId id="2147309042" r:id="rId22"/>
    <p:sldId id="2147309032" r:id="rId23"/>
    <p:sldId id="2147309043" r:id="rId24"/>
    <p:sldId id="2147309044" r:id="rId25"/>
    <p:sldId id="2147309049" r:id="rId26"/>
    <p:sldId id="2147309045" r:id="rId27"/>
    <p:sldId id="2147309046" r:id="rId28"/>
    <p:sldId id="2147309047" r:id="rId29"/>
    <p:sldId id="2147309048" r:id="rId30"/>
    <p:sldId id="2147309034" r:id="rId31"/>
    <p:sldId id="426" r:id="rId32"/>
    <p:sldId id="391" r:id="rId3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09" autoAdjust="0"/>
  </p:normalViewPr>
  <p:slideViewPr>
    <p:cSldViewPr snapToGrid="0">
      <p:cViewPr varScale="1">
        <p:scale>
          <a:sx n="99" d="100"/>
          <a:sy n="99" d="100"/>
        </p:scale>
        <p:origin x="3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28948D74-3328-4134-B2D5-6C94B0F7B9EA}" type="datetimeFigureOut">
              <a:rPr lang="en-US" smtClean="0"/>
              <a:t>10/16/2025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9FA0DA7F-3772-43C4-A476-5AD3D6561BE4}" type="slidenum">
              <a:rPr lang="en-US" smtClean="0"/>
              <a:t>‹#›</a:t>
            </a:fld>
            <a:endParaRPr lang="en-US"/>
          </a:p>
        </p:txBody>
      </p:sp>
    </p:spTree>
    <p:extLst>
      <p:ext uri="{BB962C8B-B14F-4D97-AF65-F5344CB8AC3E}">
        <p14:creationId xmlns:p14="http://schemas.microsoft.com/office/powerpoint/2010/main" val="419956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0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becoming an artist, or something unrelated to business or accounting. No matter the career a student may say they want to pursue, point out how a background in accounting can help them. For example, as an artist you want to make sure that you’re bringing in more money than you’re spending on supplies in order to continue pursuing your passion.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46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993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introduce Charlotte to you.</a:t>
            </a:r>
          </a:p>
          <a:p>
            <a:endParaRPr lang="en-US" dirty="0"/>
          </a:p>
          <a:p>
            <a:r>
              <a:rPr lang="en-US" dirty="0"/>
              <a:t>Charlotte is a member of TXCPA and TXCPA Houston. She’s served on various committees and in state and chapter leadership roles. </a:t>
            </a:r>
          </a:p>
          <a:p>
            <a:endParaRPr lang="en-US" dirty="0"/>
          </a:p>
          <a:p>
            <a:r>
              <a:rPr lang="en-US" dirty="0"/>
              <a:t>She is currently the Chief Operating Office and Chief Compliance Officer for Goodman Financial Corporation.</a:t>
            </a:r>
          </a:p>
          <a:p>
            <a:endParaRPr lang="en-US" dirty="0"/>
          </a:p>
          <a:p>
            <a:r>
              <a:rPr lang="en-US" dirty="0"/>
              <a:t>When it comes to money, Goodman Financial is instrumental in providing financial and investment advice to individuals, trusts, business entities, and institutions such as endowments, nonprofits, pension plans and private foundations.</a:t>
            </a:r>
          </a:p>
          <a:p>
            <a:endParaRPr lang="en-US" dirty="0"/>
          </a:p>
          <a:p>
            <a:r>
              <a:rPr lang="en-US" dirty="0"/>
              <a:t>Charlotte has her CPA and her CFP, certified financial planner, credentials.</a:t>
            </a:r>
          </a:p>
          <a:p>
            <a:endParaRPr lang="en-US" dirty="0"/>
          </a:p>
          <a:p>
            <a:r>
              <a:rPr lang="en-US" dirty="0"/>
              <a:t>She attended Lamar University, where she was active in many organizations, include Beta Alpha Psi.</a:t>
            </a:r>
          </a:p>
          <a:p>
            <a:endParaRPr lang="en-US" dirty="0"/>
          </a:p>
          <a:p>
            <a:r>
              <a:rPr lang="en-US" dirty="0"/>
              <a:t>Charlotte began her career in Beaumont, working in public accounting as a senior accountant, and then as a Shareholder for a local firm. </a:t>
            </a:r>
          </a:p>
          <a:p>
            <a:endParaRPr lang="en-US" dirty="0"/>
          </a:p>
          <a:p>
            <a:r>
              <a:rPr lang="en-US" dirty="0"/>
              <a:t>When she moved to Houston, she began working for Goodman Financial as Client Service Manager, working her way up to COO.</a:t>
            </a:r>
          </a:p>
          <a:p>
            <a:endParaRPr lang="en-US" dirty="0"/>
          </a:p>
          <a:p>
            <a:r>
              <a:rPr lang="en-US" dirty="0"/>
              <a:t>Her organization is dedicated to giving back to the community, which gives Charlotte and her team additional opportunities to connect inside and outside the business.</a:t>
            </a:r>
          </a:p>
          <a:p>
            <a:endParaRPr lang="en-US" dirty="0"/>
          </a:p>
          <a:p>
            <a:endParaRPr lang="en-US" dirty="0"/>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97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mn-lt"/>
                <a:cs typeface="Arial" panose="020B0604020202020204" pitchFamily="34" charset="0"/>
              </a:rPr>
              <a:t>Like Charlotte and Goodman Financials, many accountants give back to their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latin typeface="+mn-lt"/>
              <a:cs typeface="Arial" panose="020B0604020202020204" pitchFamily="34" charset="0"/>
            </a:endParaRPr>
          </a:p>
          <a:p>
            <a:r>
              <a:rPr lang="en-US" b="1" dirty="0">
                <a:highlight>
                  <a:srgbClr val="FFFF00"/>
                </a:highlight>
                <a:latin typeface="+mn-lt"/>
              </a:rPr>
              <a:t>Presenter Tip: </a:t>
            </a:r>
            <a:r>
              <a:rPr lang="en-US" b="0" dirty="0">
                <a:highlight>
                  <a:srgbClr val="FFFF00"/>
                </a:highlight>
                <a:latin typeface="+mn-lt"/>
              </a:rPr>
              <a:t>If you are involved with a local charity, share your experience here!</a:t>
            </a:r>
          </a:p>
          <a:p>
            <a:endParaRPr lang="en-US" b="0" dirty="0">
              <a:highlight>
                <a:srgbClr val="FFFF00"/>
              </a:highligh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mn-lt"/>
                <a:cs typeface="Arial" panose="020B0604020202020204" pitchFamily="34" charset="0"/>
              </a:rPr>
              <a:t>A new field in accounting gives us another way to make an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mn-lt"/>
                <a:cs typeface="Arial" panose="020B0604020202020204" pitchFamily="34" charset="0"/>
              </a:rPr>
              <a:t>Those working in </a:t>
            </a:r>
            <a:r>
              <a:rPr lang="en-US" sz="1200" dirty="0" err="1">
                <a:solidFill>
                  <a:srgbClr val="FFFFFF"/>
                </a:solidFill>
                <a:latin typeface="+mn-lt"/>
                <a:cs typeface="Arial" panose="020B0604020202020204" pitchFamily="34" charset="0"/>
              </a:rPr>
              <a:t>ESG</a:t>
            </a:r>
            <a:r>
              <a:rPr lang="en-US" sz="1200" dirty="0">
                <a:solidFill>
                  <a:srgbClr val="FFFFFF"/>
                </a:solidFill>
                <a:latin typeface="+mn-lt"/>
                <a:cs typeface="Arial" panose="020B0604020202020204" pitchFamily="34" charset="0"/>
              </a:rPr>
              <a:t>, environmental, social, and governance reporting, ensure companies are complying with federal laws and regulations that hold them accountable to the world around them.</a:t>
            </a:r>
          </a:p>
          <a:p>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my colleague and friend, Omar.</a:t>
            </a:r>
          </a:p>
          <a:p>
            <a:endParaRPr lang="en-US" dirty="0"/>
          </a:p>
          <a:p>
            <a:r>
              <a:rPr lang="en-US" dirty="0"/>
              <a:t>Omar is based in El Paso and serves as the Director of Sustainability Reporting and Assurance at PwC.</a:t>
            </a:r>
          </a:p>
          <a:p>
            <a:endParaRPr lang="en-US" dirty="0"/>
          </a:p>
          <a:p>
            <a:r>
              <a:rPr lang="en-US" dirty="0"/>
              <a:t>Not only is he working in one of the newest areas in our profession and society, but he also has the flexibility to work fully remote from El Paso and be close to his family and present for his young children and wife.</a:t>
            </a:r>
          </a:p>
          <a:p>
            <a:endParaRPr lang="en-US" dirty="0"/>
          </a:p>
          <a:p>
            <a:r>
              <a:rPr lang="en-US" dirty="0"/>
              <a:t>Omar loves to play hard and work hard.</a:t>
            </a:r>
          </a:p>
          <a:p>
            <a:endParaRPr lang="en-US" dirty="0"/>
          </a:p>
          <a:p>
            <a:r>
              <a:rPr lang="en-US" dirty="0"/>
              <a:t>He started his career in industry, working as a director for catholic church.</a:t>
            </a:r>
          </a:p>
          <a:p>
            <a:endParaRPr lang="en-US" dirty="0"/>
          </a:p>
          <a:p>
            <a:r>
              <a:rPr lang="en-US" dirty="0"/>
              <a:t>Omar then moved into auditing in a public accounting firm, moving to a large regional firm, and then Big 4 accounting firms.</a:t>
            </a:r>
          </a:p>
          <a:p>
            <a:endParaRPr lang="en-US" dirty="0"/>
          </a:p>
          <a:p>
            <a:r>
              <a:rPr lang="en-US" dirty="0"/>
              <a:t>He started working in the sustainability space in 2021 and often presents on the topic to help others in accounting learn more about this growing service area.</a:t>
            </a:r>
          </a:p>
          <a:p>
            <a:endParaRPr lang="en-US" dirty="0"/>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565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2F5496"/>
                </a:solidFill>
                <a:effectLst/>
                <a:latin typeface="+mn-lt"/>
                <a:ea typeface="Times New Roman" panose="02020603050405020304" pitchFamily="18" charset="0"/>
              </a:rPr>
              <a:t>Like Omar teaches others in the accounting profession, some CPAs teach in the classroom, to help pave the way for others coming behind them.</a:t>
            </a:r>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Tracie.</a:t>
            </a:r>
          </a:p>
          <a:p>
            <a:endParaRPr lang="en-US" dirty="0"/>
          </a:p>
          <a:p>
            <a:r>
              <a:rPr lang="en-US" dirty="0"/>
              <a:t>Tracie is the accounting program chair for Franklin University in Ohio. Like Omar, she does this in a fully remote capacity. </a:t>
            </a:r>
          </a:p>
          <a:p>
            <a:br>
              <a:rPr lang="en-US" dirty="0"/>
            </a:br>
            <a:r>
              <a:rPr lang="en-US" dirty="0"/>
              <a:t>Tracie is based in Austin but also owns a home in Colorado where she spends part of the year. She teaches virtual courses to accounting students, has authored textbooks, and speaks frequently on issues impacting the number of students entering the profession.</a:t>
            </a:r>
          </a:p>
          <a:p>
            <a:endParaRPr lang="en-US" dirty="0"/>
          </a:p>
          <a:p>
            <a:r>
              <a:rPr lang="en-US" dirty="0"/>
              <a:t>Tracie has been an instructor and professor at two- and four-year colleges for many years, and she also spent part of her career working as a tax associate at one of the Big 4 accounting firms.</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1485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mn-lt"/>
                <a:ea typeface="Times New Roman" panose="02020603050405020304" pitchFamily="18" charset="0"/>
              </a:rPr>
              <a:t>Tracie has the opportunity to travel seasonally while working. Some CPAs travel the world for work and play.</a:t>
            </a:r>
          </a:p>
          <a:p>
            <a:endParaRPr lang="en-GB" sz="1200" dirty="0">
              <a:effectLst/>
              <a:latin typeface="+mn-lt"/>
              <a:ea typeface="Times New Roman" panose="02020603050405020304" pitchFamily="18" charset="0"/>
            </a:endParaRPr>
          </a:p>
          <a:p>
            <a:r>
              <a:rPr lang="en-GB" sz="1200" dirty="0">
                <a:effectLst/>
                <a:latin typeface="+mn-lt"/>
                <a:ea typeface="Times New Roman" panose="02020603050405020304" pitchFamily="18" charset="0"/>
              </a:rPr>
              <a:t>Accounting careers provide work flexibility, with many companies offering the ability to work remotely, even worldwide!</a:t>
            </a:r>
          </a:p>
          <a:p>
            <a:endParaRPr lang="en-GB" sz="1200" dirty="0">
              <a:effectLst/>
              <a:latin typeface="+mn-lt"/>
              <a:ea typeface="Times New Roman" panose="02020603050405020304" pitchFamily="18" charset="0"/>
            </a:endParaRPr>
          </a:p>
          <a:p>
            <a:r>
              <a:rPr lang="en-GB" sz="1200" b="1" dirty="0">
                <a:effectLst/>
                <a:latin typeface="+mn-lt"/>
                <a:ea typeface="Times New Roman" panose="02020603050405020304" pitchFamily="18" charset="0"/>
              </a:rPr>
              <a:t>Presenter Tip: </a:t>
            </a:r>
            <a:r>
              <a:rPr lang="en-GB" sz="1200" b="0" dirty="0">
                <a:effectLst/>
                <a:latin typeface="+mn-lt"/>
                <a:ea typeface="Times New Roman" panose="02020603050405020304" pitchFamily="18" charset="0"/>
              </a:rPr>
              <a:t>If you have had the opportunity to travel for work, share your experience here!</a:t>
            </a:r>
          </a:p>
          <a:p>
            <a:endParaRPr lang="en-GB" sz="1200" b="0" dirty="0">
              <a:effectLst/>
              <a:latin typeface="+mn-lt"/>
              <a:ea typeface="Times New Roman" panose="02020603050405020304" pitchFamily="18" charset="0"/>
            </a:endParaRPr>
          </a:p>
          <a:p>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my friend and a former TXCPA Chair Sheila.</a:t>
            </a:r>
          </a:p>
          <a:p>
            <a:endParaRPr lang="en-US" dirty="0"/>
          </a:p>
          <a:p>
            <a:r>
              <a:rPr lang="en-US" dirty="0"/>
              <a:t>Sheila is a very accomplished leader in our profession. She is currently the Chief Growth Officer for Crowe.</a:t>
            </a:r>
          </a:p>
          <a:p>
            <a:endParaRPr lang="en-US" dirty="0"/>
          </a:p>
          <a:p>
            <a:r>
              <a:rPr lang="en-US" dirty="0"/>
              <a:t>Sheila also loves to work and play hard. You can find her traveling coast to coast and overseas – for work and for fun.</a:t>
            </a:r>
          </a:p>
          <a:p>
            <a:endParaRPr lang="en-US" dirty="0"/>
          </a:p>
          <a:p>
            <a:r>
              <a:rPr lang="en-US" dirty="0"/>
              <a:t>She has two sons, one majoring in accounting at UT and one in high school, and she speaks often of the importance of work/life integration.</a:t>
            </a:r>
          </a:p>
          <a:p>
            <a:endParaRPr lang="en-US" dirty="0"/>
          </a:p>
          <a:p>
            <a:r>
              <a:rPr lang="en-US" dirty="0"/>
              <a:t>Sheila came to the US as an international student and navigating an incredibly successful path in accounting. </a:t>
            </a:r>
          </a:p>
          <a:p>
            <a:endParaRPr lang="en-US" dirty="0"/>
          </a:p>
          <a:p>
            <a:r>
              <a:rPr lang="en-US" dirty="0"/>
              <a:t>She started in public accounting in auditing and has held roles from senior manager to managing partner and CEO. She also served as Crowe’s Chief Diversity, Equity, and Inclusion Officer. </a:t>
            </a:r>
          </a:p>
          <a:p>
            <a:endParaRPr lang="en-US" dirty="0"/>
          </a:p>
          <a:p>
            <a:r>
              <a:rPr lang="en-US" dirty="0"/>
              <a:t>You see she has several credentials in addition to the CPA. Sheila is an attorney, certified in financial forensics, and a certified valuation analyst.</a:t>
            </a:r>
          </a:p>
          <a:p>
            <a:endParaRPr lang="en-US" dirty="0"/>
          </a:p>
          <a:p>
            <a:r>
              <a:rPr lang="en-US" dirty="0"/>
              <a:t>One of the exciting parts of Sheila’s role is serving as an expert witness in court. </a:t>
            </a:r>
          </a:p>
          <a:p>
            <a:endParaRPr lang="en-US" dirty="0"/>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0169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Sheila is an excellent example of professional growth – taking her career to incredible places.</a:t>
            </a:r>
          </a:p>
          <a:p>
            <a:endParaRPr lang="en-US" dirty="0"/>
          </a:p>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brings us to the last colleague’s story that I’ll share today. This is Kenny.</a:t>
            </a:r>
          </a:p>
          <a:p>
            <a:endParaRPr lang="en-US" dirty="0"/>
          </a:p>
          <a:p>
            <a:r>
              <a:rPr lang="en-US" dirty="0"/>
              <a:t>Kenny is a CPA and Certified Bitcoin Professional. Like, Omar, Kenny has become a leader in a new space for our profession.</a:t>
            </a:r>
          </a:p>
          <a:p>
            <a:endParaRPr lang="en-US" dirty="0"/>
          </a:p>
          <a:p>
            <a:r>
              <a:rPr lang="en-US" dirty="0"/>
              <a:t>He is currently a Director for Securitize, but his career has taken many turns.</a:t>
            </a:r>
          </a:p>
          <a:p>
            <a:endParaRPr lang="en-US" dirty="0"/>
          </a:p>
          <a:p>
            <a:r>
              <a:rPr lang="en-US" dirty="0"/>
              <a:t>He graduated with a business management degree, worked in sales, coached college soccer, did financial advising, attended seminary, sold insurance, and then obtained his masters in accounting and his CPA.</a:t>
            </a:r>
          </a:p>
          <a:p>
            <a:endParaRPr lang="en-US" dirty="0"/>
          </a:p>
          <a:p>
            <a:r>
              <a:rPr lang="en-US" dirty="0"/>
              <a:t>You can tell Kenny has many interests and activities, and he found his CPA to be a key piece of the puzzle to securing a future full of even more possibilities.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706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02E"/>
                </a:solidFill>
                <a:effectLst/>
                <a:latin typeface="+mn-lt"/>
              </a:rPr>
              <a:t>All of these stories illustrate the variety of paths and possibilities in accounting.</a:t>
            </a:r>
          </a:p>
          <a:p>
            <a:endParaRPr lang="en-US" b="0" i="0" dirty="0">
              <a:solidFill>
                <a:srgbClr val="33302E"/>
              </a:solidFill>
              <a:effectLst/>
              <a:latin typeface="+mn-lt"/>
            </a:endParaRPr>
          </a:p>
          <a:p>
            <a:r>
              <a:rPr lang="en-US" b="0" i="0" dirty="0">
                <a:solidFill>
                  <a:srgbClr val="33302E"/>
                </a:solidFill>
                <a:effectLst/>
                <a:latin typeface="+mn-lt"/>
              </a:rPr>
              <a:t>And they all show how secure your career can be as an accounting graduate.</a:t>
            </a:r>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latin typeface="+mn-lt"/>
                <a:ea typeface="Calibri" panose="020F0502020204030204" pitchFamily="34" charset="0"/>
                <a:cs typeface="Calibri" panose="020F0502020204030204" pitchFamily="34" charset="0"/>
              </a:rPr>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latin typeface="+mn-lt"/>
              <a:ea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SzPts val="1100"/>
              <a:buNone/>
            </a:pPr>
            <a:r>
              <a:rPr lang="en-US" b="1" dirty="0">
                <a:latin typeface="+mn-lt"/>
                <a:ea typeface="Calibri" panose="020F0502020204030204" pitchFamily="34" charset="0"/>
                <a:cs typeface="Calibri" panose="020F0502020204030204" pitchFamily="34" charset="0"/>
              </a:rPr>
              <a:t>Presenter Tip: </a:t>
            </a:r>
            <a:r>
              <a:rPr lang="en-US" b="0" dirty="0">
                <a:latin typeface="+mn-lt"/>
                <a:ea typeface="Calibri" panose="020F0502020204030204" pitchFamily="34" charset="0"/>
                <a:cs typeface="Calibri" panose="020F0502020204030204" pitchFamily="34" charset="0"/>
              </a:rPr>
              <a:t>Share some of the various job titles you have held throughout your career, highlighting the progression or path changes you have made.</a:t>
            </a:r>
            <a:endParaRPr b="1" dirty="0">
              <a:latin typeface="+mn-lt"/>
              <a:ea typeface="Calibri" panose="020F0502020204030204" pitchFamily="34" charset="0"/>
              <a:cs typeface="Calibri" panose="020F0502020204030204" pitchFamily="34" charset="0"/>
            </a:endParaRPr>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4EB78-9FD0-9BC2-70A5-F68AA9866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2CF21-0123-84A4-1F5A-1A48FCBF6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DE666-A46C-FDB3-B0DD-8BE94675BD42}"/>
              </a:ext>
            </a:extLst>
          </p:cNvPr>
          <p:cNvSpPr>
            <a:spLocks noGrp="1"/>
          </p:cNvSpPr>
          <p:nvPr>
            <p:ph type="body" idx="1"/>
          </p:nvPr>
        </p:nvSpPr>
        <p:spPr/>
        <p:txBody>
          <a:bodyPr/>
          <a:lstStyle/>
          <a:p>
            <a:pPr marL="0" marR="0">
              <a:spcBef>
                <a:spcPts val="0"/>
              </a:spcBef>
              <a:spcAft>
                <a:spcPts val="0"/>
              </a:spcAft>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A1D06AE-D70B-287F-D349-D075E16A2D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956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Calibri" panose="020F0502020204030204" pitchFamily="34" charset="0"/>
                <a:cs typeface="Calibri" panose="020F0502020204030204"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n-lt"/>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Calibri" panose="020F0502020204030204" pitchFamily="34" charset="0"/>
                <a:cs typeface="Calibri" panose="020F0502020204030204" pitchFamily="34" charset="0"/>
              </a:rPr>
              <a:t>To become a CPA, they had to meet their state’s experience and education requirements, pass 4 sections of the CPA Exam and, in some states, complete an ethics requirement as well.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ea typeface="Calibri" panose="020F0502020204030204" pitchFamily="34" charset="0"/>
                <a:cs typeface="Calibri" panose="020F0502020204030204" pitchFamily="34" charset="0"/>
              </a:rPr>
              <a:t>What does it take to be a CPA? Exact requirements vary by state, but essentially all CPAs need…</a:t>
            </a:r>
            <a:endParaRPr lang="en-US" sz="1200" i="1" dirty="0">
              <a:latin typeface="+mn-lt"/>
              <a:ea typeface="Calibri" panose="020F0502020204030204" pitchFamily="34" charset="0"/>
              <a:cs typeface="Calibri" panose="020F0502020204030204" pitchFamily="34" charset="0"/>
            </a:endParaRPr>
          </a:p>
          <a:p>
            <a:endParaRPr lang="en-US" sz="1200" dirty="0">
              <a:latin typeface="+mn-lt"/>
              <a:ea typeface="Calibri" panose="020F0502020204030204" pitchFamily="34" charset="0"/>
              <a:cs typeface="Calibri" panose="020F0502020204030204" pitchFamily="34" charset="0"/>
            </a:endParaRPr>
          </a:p>
          <a:p>
            <a:r>
              <a:rPr lang="en-US" sz="1200" dirty="0">
                <a:latin typeface="+mn-lt"/>
                <a:ea typeface="Calibri" panose="020F0502020204030204" pitchFamily="34" charset="0"/>
                <a:cs typeface="Calibri" panose="020F0502020204030204" pitchFamily="34" charset="0"/>
              </a:rPr>
              <a:t>The 4 E’s:</a:t>
            </a:r>
          </a:p>
          <a:p>
            <a:pPr marL="174296" indent="-174296">
              <a:buFont typeface="Arial" panose="020B0604020202020204" pitchFamily="34" charset="0"/>
              <a:buChar char="•"/>
            </a:pPr>
            <a:r>
              <a:rPr lang="en-US" sz="1200" dirty="0">
                <a:latin typeface="+mn-lt"/>
                <a:ea typeface="Calibri" panose="020F0502020204030204" pitchFamily="34" charset="0"/>
                <a:cs typeface="Calibri" panose="020F0502020204030204" pitchFamily="34" charset="0"/>
              </a:rPr>
              <a:t>Experience (1-2 years in most states)</a:t>
            </a:r>
          </a:p>
          <a:p>
            <a:pPr marL="174296" indent="-174296">
              <a:buFont typeface="Arial" panose="020B0604020202020204" pitchFamily="34" charset="0"/>
              <a:buChar char="•"/>
            </a:pPr>
            <a:r>
              <a:rPr lang="en-US" sz="1200" dirty="0">
                <a:latin typeface="+mn-lt"/>
                <a:ea typeface="Calibri" panose="020F0502020204030204" pitchFamily="34" charset="0"/>
                <a:cs typeface="Calibri" panose="020F0502020204030204" pitchFamily="34" charset="0"/>
              </a:rPr>
              <a:t>Education (150 hours – in Texas you can begin sitting for the CPA Exam at 120 hours while you finish your credits for licensure – and starting in August 2026 a pathway will be available for a bachelor’s + two years of relevant work experience)</a:t>
            </a:r>
          </a:p>
          <a:p>
            <a:pPr marL="174296" indent="-174296">
              <a:buFont typeface="Arial" panose="020B0604020202020204" pitchFamily="34" charset="0"/>
              <a:buChar char="•"/>
            </a:pPr>
            <a:r>
              <a:rPr lang="en-US" sz="1200" dirty="0">
                <a:latin typeface="+mn-lt"/>
                <a:ea typeface="Calibri" panose="020F0502020204030204" pitchFamily="34" charset="0"/>
                <a:cs typeface="Calibri" panose="020F0502020204030204" pitchFamily="34" charset="0"/>
              </a:rPr>
              <a:t>Examination (passing 3 core sections and your choice of a discipline)</a:t>
            </a:r>
          </a:p>
          <a:p>
            <a:pPr marL="174296" indent="-174296">
              <a:buFont typeface="Arial" panose="020B0604020202020204" pitchFamily="34" charset="0"/>
              <a:buChar char="•"/>
            </a:pPr>
            <a:r>
              <a:rPr lang="en-US" sz="1200" dirty="0">
                <a:latin typeface="+mn-lt"/>
                <a:ea typeface="Calibri" panose="020F0502020204030204" pitchFamily="34" charset="0"/>
                <a:cs typeface="Calibri" panose="020F0502020204030204" pitchFamily="34" charset="0"/>
              </a:rPr>
              <a:t>Ethics (Texas requires this, but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ea typeface="Calibri" panose="020F0502020204030204" pitchFamily="34" charset="0"/>
                <a:cs typeface="Calibri" panose="020F0502020204030204" pitchFamily="34" charset="0"/>
              </a:rPr>
              <a:t>So, could the CPA license be right for you? </a:t>
            </a:r>
          </a:p>
          <a:p>
            <a:endParaRPr lang="en-US" sz="1200" dirty="0">
              <a:latin typeface="+mn-lt"/>
              <a:ea typeface="Calibri" panose="020F0502020204030204" pitchFamily="34" charset="0"/>
              <a:cs typeface="Calibri" panose="020F0502020204030204" pitchFamily="34" charset="0"/>
            </a:endParaRPr>
          </a:p>
          <a:p>
            <a:r>
              <a:rPr lang="en-US" sz="1200" b="1" dirty="0">
                <a:latin typeface="+mn-lt"/>
                <a:ea typeface="Calibri" panose="020F0502020204030204" pitchFamily="34" charset="0"/>
                <a:cs typeface="Calibri" panose="020F0502020204030204" pitchFamily="34" charset="0"/>
              </a:rPr>
              <a:t>Presenter Tip: </a:t>
            </a:r>
            <a:r>
              <a:rPr lang="en-US" sz="1200" dirty="0">
                <a:latin typeface="+mn-lt"/>
                <a:ea typeface="Calibri" panose="020F0502020204030204" pitchFamily="34" charset="0"/>
                <a:cs typeface="Calibri" panose="020F0502020204030204" pitchFamily="34" charset="0"/>
              </a:rPr>
              <a:t>Make this part interactive and ask the students to raise their hand for each question they relate to.</a:t>
            </a:r>
          </a:p>
          <a:p>
            <a:endParaRPr lang="en-US" sz="1200" dirty="0">
              <a:latin typeface="+mn-lt"/>
              <a:ea typeface="Calibri" panose="020F0502020204030204" pitchFamily="34" charset="0"/>
              <a:cs typeface="Calibri" panose="020F0502020204030204" pitchFamily="34" charset="0"/>
            </a:endParaRPr>
          </a:p>
          <a:p>
            <a:r>
              <a:rPr lang="en-US" sz="1200" dirty="0">
                <a:latin typeface="+mn-lt"/>
                <a:ea typeface="Calibri" panose="020F0502020204030204" pitchFamily="34" charset="0"/>
                <a:cs typeface="Calibri" panose="020F0502020204030204" pitchFamily="34" charset="0"/>
              </a:rPr>
              <a:t>If this sounds like you, explore </a:t>
            </a:r>
            <a:r>
              <a:rPr lang="en-US" sz="1200">
                <a:latin typeface="+mn-lt"/>
                <a:ea typeface="Calibri" panose="020F0502020204030204" pitchFamily="34" charset="0"/>
                <a:cs typeface="Calibri" panose="020F0502020204030204" pitchFamily="34" charset="0"/>
              </a:rPr>
              <a:t>becoming licensed!</a:t>
            </a:r>
            <a:endParaRPr lang="en-US" sz="1200" dirty="0">
              <a:latin typeface="+mn-lt"/>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067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ea typeface="Calibri" panose="020F0502020204030204" pitchFamily="34" charset="0"/>
                <a:cs typeface="Calibri" panose="020F0502020204030204" pitchFamily="34" charset="0"/>
              </a:rPr>
              <a:t>College students are eligible for free TXCPA student membership.</a:t>
            </a:r>
          </a:p>
          <a:p>
            <a:endParaRPr lang="en-US" sz="1200" b="1" dirty="0">
              <a:solidFill>
                <a:srgbClr val="FFFFFF"/>
              </a:solidFill>
              <a:latin typeface="+mn-lt"/>
              <a:ea typeface="Calibri" panose="020F0502020204030204" pitchFamily="34" charset="0"/>
              <a:cs typeface="Calibri" panose="020F0502020204030204" pitchFamily="34" charset="0"/>
            </a:endParaRPr>
          </a:p>
          <a:p>
            <a:r>
              <a:rPr lang="en-US" sz="1200" b="0" dirty="0">
                <a:solidFill>
                  <a:srgbClr val="FFFFFF"/>
                </a:solidFill>
                <a:latin typeface="+mn-lt"/>
                <a:ea typeface="Calibri" panose="020F0502020204030204" pitchFamily="34" charset="0"/>
                <a:cs typeface="Calibri" panose="020F0502020204030204" pitchFamily="34" charset="0"/>
              </a:rPr>
              <a:t>We invite you to join and get engaged in TXCPA and the local chapter where you can learn more and meet other CPAs in our community.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433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have two brand-new engagement opportunities for student and candidate members.</a:t>
            </a:r>
          </a:p>
          <a:p>
            <a:endParaRPr lang="en-US" dirty="0"/>
          </a:p>
          <a:p>
            <a:r>
              <a:rPr lang="en-US" dirty="0"/>
              <a:t>Our Candidate Community is a members-only online forum where future CPAs can connect with each other and receive encouragement and advice from our community of members. You can review recent posts and add questions of your own.</a:t>
            </a:r>
          </a:p>
          <a:p>
            <a:endParaRPr lang="en-US" dirty="0"/>
          </a:p>
          <a:p>
            <a:r>
              <a:rPr lang="en-US" dirty="0"/>
              <a:t>Coming soon is our Mentor Match program where student and candidate members will have the opportunity to connect with a CPA mentor to ask questions, get advice, and build their networks. </a:t>
            </a:r>
          </a:p>
          <a:p>
            <a:endParaRPr lang="en-US" dirty="0"/>
          </a:p>
          <a:p>
            <a:r>
              <a:rPr lang="en-US" dirty="0"/>
              <a:t>Be sure you join TXCPA so you can get the latest updates as we continue to add value and benefits for our future CPAs!</a:t>
            </a:r>
          </a:p>
          <a:p>
            <a:endParaRPr lang="en-US" dirty="0"/>
          </a:p>
        </p:txBody>
      </p:sp>
      <p:sp>
        <p:nvSpPr>
          <p:cNvPr id="4" name="Slide Number Placeholder 3"/>
          <p:cNvSpPr>
            <a:spLocks noGrp="1"/>
          </p:cNvSpPr>
          <p:nvPr>
            <p:ph type="sldNum" sz="quarter" idx="5"/>
          </p:nvPr>
        </p:nvSpPr>
        <p:spPr/>
        <p:txBody>
          <a:bodyPr/>
          <a:lstStyle/>
          <a:p>
            <a:fld id="{9FA0DA7F-3772-43C4-A476-5AD3D6561BE4}" type="slidenum">
              <a:rPr lang="en-US" smtClean="0"/>
              <a:t>26</a:t>
            </a:fld>
            <a:endParaRPr lang="en-US"/>
          </a:p>
        </p:txBody>
      </p:sp>
    </p:spTree>
    <p:extLst>
      <p:ext uri="{BB962C8B-B14F-4D97-AF65-F5344CB8AC3E}">
        <p14:creationId xmlns:p14="http://schemas.microsoft.com/office/powerpoint/2010/main" val="3351094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603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940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0079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541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10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705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690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298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719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10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752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14154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993763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1263231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222441356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424397226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676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006489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748621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013201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826136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40630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17289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055785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174893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19708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329238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3420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2555176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212883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893575069"/>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715" r:id="rId18"/>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6.jpeg"/><Relationship Id="rId18" Type="http://schemas.openxmlformats.org/officeDocument/2006/relationships/image" Target="../media/image19.jpeg"/><Relationship Id="rId3" Type="http://schemas.openxmlformats.org/officeDocument/2006/relationships/image" Target="../media/image11.jpeg"/><Relationship Id="rId7" Type="http://schemas.openxmlformats.org/officeDocument/2006/relationships/image" Target="../media/image13.jpeg"/><Relationship Id="rId12" Type="http://schemas.openxmlformats.org/officeDocument/2006/relationships/slide" Target="slide9.xml"/><Relationship Id="rId17" Type="http://schemas.openxmlformats.org/officeDocument/2006/relationships/image" Target="../media/image18.jpeg"/><Relationship Id="rId2" Type="http://schemas.openxmlformats.org/officeDocument/2006/relationships/notesSlide" Target="../notesSlides/notesSlide8.xml"/><Relationship Id="rId16" Type="http://schemas.openxmlformats.org/officeDocument/2006/relationships/slide" Target="slide17.xml"/><Relationship Id="rId1" Type="http://schemas.openxmlformats.org/officeDocument/2006/relationships/slideLayout" Target="../slideLayouts/slideLayout12.xml"/><Relationship Id="rId6" Type="http://schemas.openxmlformats.org/officeDocument/2006/relationships/slide" Target="slide15.xm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image" Target="../media/image17.jpeg"/><Relationship Id="rId10" Type="http://schemas.openxmlformats.org/officeDocument/2006/relationships/slide" Target="slide12.xml"/><Relationship Id="rId19" Type="http://schemas.openxmlformats.org/officeDocument/2006/relationships/slide" Target="slide6.xml"/><Relationship Id="rId4" Type="http://schemas.openxmlformats.org/officeDocument/2006/relationships/slide" Target="slide18.xml"/><Relationship Id="rId9" Type="http://schemas.openxmlformats.org/officeDocument/2006/relationships/image" Target="../media/image14.jpeg"/><Relationship Id="rId14" Type="http://schemas.openxmlformats.org/officeDocument/2006/relationships/slide" Target="slide1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slide" Target="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32.jp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slide" Target="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41.jpg"/><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54.jp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6.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23.xml"/><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28672" y="0"/>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385816"/>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Note for presenters:</a:t>
            </a:r>
            <a:endPar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presentation is designed as an aid to help you share your career journey with students.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Please remember to keep the presentation conversational and get to know your audience!</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Personalize your presentation by:</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Updating slide 4 &amp; 28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your personal information and fun picture prior to the presentation.</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your time with the students fun by sharing your journey in a way they can understand. Remember these students have little experience in accounting. </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Reviewing the Notes section of the slides for presenter tips and opportunities to engage the students.</a:t>
            </a:r>
          </a:p>
        </p:txBody>
      </p:sp>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5" name="Picture 4" descr="A black and white logo&#10;&#10;Description automatically generated">
            <a:extLst>
              <a:ext uri="{FF2B5EF4-FFF2-40B4-BE49-F238E27FC236}">
                <a16:creationId xmlns:a16="http://schemas.microsoft.com/office/drawing/2014/main" id="{DE5916CE-709B-6C4F-5D8D-FF45E8E82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36" y="5421028"/>
            <a:ext cx="2514729" cy="1397072"/>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Marketing</a:t>
            </a:r>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 first became interested in accounting when…</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My career started…</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now I…Which means I...</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My favorite part of my job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 coolest thing I’ve done as a CPA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Entrepreneur/</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1"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Sports &amp; Entertainment</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Accounting &amp; </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Companies of all Sizes</a:t>
              </a: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Local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Regional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1047 Games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Weav</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Symbrosia</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Habitat for Humanity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Smithsonian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Apple</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Ikea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Bank of America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Zappos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Everlight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City Government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FBI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Military</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NFL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TikTok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Disney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screen">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891345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lvl="0" indent="0" algn="l" defTabSz="914400" rtl="0" eaLnBrk="1" fontAlgn="auto" latinLnBrk="0" hangingPunct="1">
              <a:lnSpc>
                <a:spcPct val="100000"/>
              </a:lnSpc>
              <a:spcBef>
                <a:spcPts val="133"/>
              </a:spcBef>
              <a:spcAft>
                <a:spcPts val="0"/>
              </a:spcAft>
              <a:buClrTx/>
              <a:buSzTx/>
              <a:buFontTx/>
              <a:buNone/>
              <a:tabLst/>
              <a:defRPr/>
            </a:pPr>
            <a:r>
              <a:rPr kumimoji="0" sz="6800" b="1" i="0" u="none" strike="noStrike" kern="1200" cap="none" spc="-7" normalizeH="0" baseline="0" noProof="0" dirty="0">
                <a:ln>
                  <a:noFill/>
                </a:ln>
                <a:solidFill>
                  <a:srgbClr val="FFFFFF"/>
                </a:solidFill>
                <a:effectLst/>
                <a:uLnTx/>
                <a:uFillTx/>
                <a:latin typeface="Arial"/>
                <a:ea typeface="+mn-ea"/>
                <a:cs typeface="Arial"/>
              </a:rPr>
              <a:t>What</a:t>
            </a:r>
            <a:r>
              <a:rPr kumimoji="0" sz="6800" b="1" i="0" u="none" strike="noStrike" kern="1200" cap="none" spc="-13" normalizeH="0" baseline="0" noProof="0" dirty="0">
                <a:ln>
                  <a:noFill/>
                </a:ln>
                <a:solidFill>
                  <a:srgbClr val="FFFFFF"/>
                </a:solidFill>
                <a:effectLst/>
                <a:uLnTx/>
                <a:uFillTx/>
                <a:latin typeface="Arial"/>
                <a:ea typeface="+mn-ea"/>
                <a:cs typeface="Arial"/>
              </a:rPr>
              <a:t> </a:t>
            </a:r>
            <a:r>
              <a:rPr kumimoji="0" lang="en-US" sz="6800" b="1" i="0" u="none" strike="noStrike" kern="1200" cap="none" spc="-7" normalizeH="0" baseline="0" noProof="0" dirty="0">
                <a:ln>
                  <a:noFill/>
                </a:ln>
                <a:solidFill>
                  <a:srgbClr val="FFFFFF"/>
                </a:solidFill>
                <a:effectLst/>
                <a:uLnTx/>
                <a:uFillTx/>
                <a:latin typeface="Arial"/>
                <a:ea typeface="+mn-ea"/>
                <a:cs typeface="Arial"/>
              </a:rPr>
              <a:t>are you looking for in a future career?</a:t>
            </a:r>
            <a:endParaRPr kumimoji="0" sz="6800" b="0" i="0" u="none" strike="noStrike" kern="1200" cap="none" spc="0" normalizeH="0" baseline="0" noProof="0" dirty="0">
              <a:ln>
                <a:noFill/>
              </a:ln>
              <a:solidFill>
                <a:prstClr val="white"/>
              </a:solidFill>
              <a:effectLst/>
              <a:uLnTx/>
              <a:uFillTx/>
              <a:latin typeface="Arial"/>
              <a:ea typeface="+mn-ea"/>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screen">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Money</a:t>
            </a:r>
            <a:endPar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Traveling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screen">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screen">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holding white mug">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screen">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screen">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Teaching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6" action="ppaction://hlinksldjump"/>
            <a:extLst>
              <a:ext uri="{FF2B5EF4-FFF2-40B4-BE49-F238E27FC236}">
                <a16:creationId xmlns:a16="http://schemas.microsoft.com/office/drawing/2014/main" id="{1BE715D5-A60B-4C9D-818B-B07D4F0A7D94}"/>
              </a:ext>
            </a:extLst>
          </p:cNvPr>
          <p:cNvPicPr>
            <a:picLocks/>
          </p:cNvPicPr>
          <p:nvPr/>
        </p:nvPicPr>
        <p:blipFill>
          <a:blip r:embed="rId18" cstate="screen">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Work / Life Balance</a:t>
            </a:r>
          </a:p>
        </p:txBody>
      </p:sp>
      <p:sp>
        <p:nvSpPr>
          <p:cNvPr id="26" name="Arrow: Right 25">
            <a:hlinkClick r:id="rId19"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514157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74728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500562" cy="1562959"/>
          </a:xfrm>
        </p:spPr>
        <p:txBody>
          <a:bodyPr vert="horz" wrap="square" lIns="0" tIns="0" rIns="0" bIns="0" rtlCol="0" anchor="t" anchorCtr="0">
            <a:normAutofit/>
          </a:bodyPr>
          <a:lstStyle/>
          <a:p>
            <a:pPr>
              <a:lnSpc>
                <a:spcPct val="100000"/>
              </a:lnSpc>
            </a:pPr>
            <a:r>
              <a:rPr lang="en-US" sz="4400" dirty="0">
                <a:latin typeface="Arial" panose="020B0604020202020204" pitchFamily="34" charset="0"/>
                <a:cs typeface="Arial" panose="020B0604020202020204" pitchFamily="34" charset="0"/>
              </a:rPr>
              <a:t>Charlotte Jungen, CPA, CFP </a:t>
            </a:r>
            <a:r>
              <a:rPr lang="en-US" sz="4400" baseline="30000" dirty="0">
                <a:latin typeface="Arial" panose="020B0604020202020204" pitchFamily="34" charset="0"/>
                <a:cs typeface="Arial" panose="020B0604020202020204" pitchFamily="34" charset="0"/>
              </a:rPr>
              <a:t>®</a:t>
            </a:r>
          </a:p>
        </p:txBody>
      </p:sp>
      <p:pic>
        <p:nvPicPr>
          <p:cNvPr id="10" name="Picture Placeholder 9" descr="A close-up of a person&#10;&#10;Description automatically generated">
            <a:extLst>
              <a:ext uri="{FF2B5EF4-FFF2-40B4-BE49-F238E27FC236}">
                <a16:creationId xmlns:a16="http://schemas.microsoft.com/office/drawing/2014/main" id="{706E1FA0-4A87-9ECE-E239-E750C40086F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467" b="3467"/>
          <a:stretch/>
        </p:blipFill>
        <p:spPr>
          <a:xfrm>
            <a:off x="20" y="1"/>
            <a:ext cx="406438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4" name="Picture 13" descr="A group of people posing for a photo&#10;&#10;Description automatically generated">
            <a:extLst>
              <a:ext uri="{FF2B5EF4-FFF2-40B4-BE49-F238E27FC236}">
                <a16:creationId xmlns:a16="http://schemas.microsoft.com/office/drawing/2014/main" id="{80D882F8-3E31-0CBD-6078-711C8A21A797}"/>
              </a:ext>
            </a:extLst>
          </p:cNvPr>
          <p:cNvPicPr>
            <a:picLocks noChangeAspect="1"/>
          </p:cNvPicPr>
          <p:nvPr/>
        </p:nvPicPr>
        <p:blipFill>
          <a:blip r:embed="rId4">
            <a:extLst>
              <a:ext uri="{28A0092B-C50C-407E-A947-70E740481C1C}">
                <a14:useLocalDpi xmlns:a14="http://schemas.microsoft.com/office/drawing/2010/main" val="0"/>
              </a:ext>
            </a:extLst>
          </a:blip>
          <a:srcRect t="1471" b="28729"/>
          <a:stretch/>
        </p:blipFill>
        <p:spPr>
          <a:xfrm>
            <a:off x="40638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5" name="Picture 4" descr="A group of women holding books&#10;&#10;Description automatically generated">
            <a:extLst>
              <a:ext uri="{FF2B5EF4-FFF2-40B4-BE49-F238E27FC236}">
                <a16:creationId xmlns:a16="http://schemas.microsoft.com/office/drawing/2014/main" id="{F4996C1F-DA5A-178E-3D5E-A4F4F08DB4A3}"/>
              </a:ext>
            </a:extLst>
          </p:cNvPr>
          <p:cNvPicPr>
            <a:picLocks noChangeAspect="1"/>
          </p:cNvPicPr>
          <p:nvPr/>
        </p:nvPicPr>
        <p:blipFill>
          <a:blip r:embed="rId5">
            <a:extLst>
              <a:ext uri="{28A0092B-C50C-407E-A947-70E740481C1C}">
                <a14:useLocalDpi xmlns:a14="http://schemas.microsoft.com/office/drawing/2010/main" val="0"/>
              </a:ext>
            </a:extLst>
          </a:blip>
          <a:srcRect l="12514" r="15763"/>
          <a:stretch/>
        </p:blipFill>
        <p:spPr>
          <a:xfrm>
            <a:off x="81276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701473"/>
            <a:ext cx="6373813" cy="1369986"/>
          </a:xfrm>
        </p:spPr>
        <p:txBody>
          <a:bodyPr vert="horz" wrap="square" lIns="0" tIns="0" rIns="0" bIns="0" rtlCol="0" anchor="t">
            <a:normAutofit/>
          </a:bodyPr>
          <a:lstStyle/>
          <a:p>
            <a:pPr marL="0" indent="0">
              <a:spcBef>
                <a:spcPts val="0"/>
              </a:spcBef>
            </a:pPr>
            <a:r>
              <a:rPr lang="en-US" dirty="0">
                <a:latin typeface="Arial" panose="020B0604020202020204" pitchFamily="34" charset="0"/>
                <a:cs typeface="Arial" panose="020B0604020202020204" pitchFamily="34" charset="0"/>
              </a:rPr>
              <a:t>Chief Operating Officer/Chief Compliance Officer</a:t>
            </a:r>
          </a:p>
          <a:p>
            <a:pPr marL="0" indent="0">
              <a:spcBef>
                <a:spcPts val="0"/>
              </a:spcBef>
            </a:pPr>
            <a:r>
              <a:rPr lang="en-US" dirty="0">
                <a:latin typeface="Arial" panose="020B0604020202020204" pitchFamily="34" charset="0"/>
                <a:cs typeface="Arial" panose="020B0604020202020204" pitchFamily="34" charset="0"/>
              </a:rPr>
              <a:t>Goodman Financial Corporation</a:t>
            </a:r>
          </a:p>
        </p:txBody>
      </p:sp>
    </p:spTree>
    <p:extLst>
      <p:ext uri="{BB962C8B-B14F-4D97-AF65-F5344CB8AC3E}">
        <p14:creationId xmlns:p14="http://schemas.microsoft.com/office/powerpoint/2010/main" val="9606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p>
          <a:p>
            <a:r>
              <a:rPr lang="en-US" sz="4200" dirty="0">
                <a:solidFill>
                  <a:srgbClr val="FFFFFF"/>
                </a:solidFill>
                <a:latin typeface="Arial" panose="020B0604020202020204" pitchFamily="34" charset="0"/>
                <a:cs typeface="Arial" panose="020B0604020202020204" pitchFamily="34" charset="0"/>
              </a:rPr>
              <a:t>The new field in accounting is </a:t>
            </a:r>
            <a:r>
              <a:rPr lang="en-US" sz="4200" dirty="0" err="1">
                <a:solidFill>
                  <a:srgbClr val="FFFFFF"/>
                </a:solidFill>
                <a:latin typeface="Arial" panose="020B0604020202020204" pitchFamily="34" charset="0"/>
                <a:cs typeface="Arial" panose="020B0604020202020204" pitchFamily="34" charset="0"/>
              </a:rPr>
              <a:t>ESG</a:t>
            </a:r>
            <a:r>
              <a:rPr lang="en-US" sz="4200" dirty="0">
                <a:solidFill>
                  <a:srgbClr val="FFFFFF"/>
                </a:solidFill>
                <a:latin typeface="Arial" panose="020B0604020202020204" pitchFamily="34" charset="0"/>
                <a:cs typeface="Arial" panose="020B0604020202020204" pitchFamily="34" charset="0"/>
              </a:rPr>
              <a:t>: environmental, social and governance. Think carbon emission and climate change.</a:t>
            </a:r>
            <a:endParaRPr lang="en-US" sz="1600" dirty="0">
              <a:solidFill>
                <a:srgbClr val="FFFFFF"/>
              </a:solidFill>
              <a:latin typeface="Arial" panose="020B0604020202020204" pitchFamily="34" charset="0"/>
              <a:cs typeface="Arial" panose="020B0604020202020204" pitchFamily="34" charset="0"/>
            </a:endParaRPr>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676030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erson wearing sunglasses and a brown jacket&#10;&#10;Description automatically generated">
            <a:extLst>
              <a:ext uri="{FF2B5EF4-FFF2-40B4-BE49-F238E27FC236}">
                <a16:creationId xmlns:a16="http://schemas.microsoft.com/office/drawing/2014/main" id="{D4A8C53A-13B4-ED9E-96F7-F3C920CF70B9}"/>
              </a:ext>
            </a:extLst>
          </p:cNvPr>
          <p:cNvPicPr>
            <a:picLocks noChangeAspect="1"/>
          </p:cNvPicPr>
          <p:nvPr/>
        </p:nvPicPr>
        <p:blipFill>
          <a:blip r:embed="rId3">
            <a:extLst>
              <a:ext uri="{28A0092B-C50C-407E-A947-70E740481C1C}">
                <a14:useLocalDpi xmlns:a14="http://schemas.microsoft.com/office/drawing/2010/main" val="0"/>
              </a:ext>
            </a:extLst>
          </a:blip>
          <a:srcRect l="25352" r="14105" b="3"/>
          <a:stretch/>
        </p:blipFill>
        <p:spPr>
          <a:xfrm>
            <a:off x="3044420" y="-2492"/>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7" name="Picture Placeholder 6" descr="A person in a suit and tie&#10;&#10;Description automatically generated">
            <a:extLst>
              <a:ext uri="{FF2B5EF4-FFF2-40B4-BE49-F238E27FC236}">
                <a16:creationId xmlns:a16="http://schemas.microsoft.com/office/drawing/2014/main" id="{5CC14E70-5152-DDE2-0148-A2765C0EE68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9636" r="9637" b="1"/>
          <a:stretch/>
        </p:blipFill>
        <p:spPr>
          <a:xfrm>
            <a:off x="-4800" y="0"/>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4" name="Picture 13" descr="A group of people posing for a photo&#10;&#10;Description automatically generated">
            <a:extLst>
              <a:ext uri="{FF2B5EF4-FFF2-40B4-BE49-F238E27FC236}">
                <a16:creationId xmlns:a16="http://schemas.microsoft.com/office/drawing/2014/main" id="{58BBC528-DEE8-0E56-0FB1-FED9A34E3839}"/>
              </a:ext>
            </a:extLst>
          </p:cNvPr>
          <p:cNvPicPr>
            <a:picLocks noChangeAspect="1"/>
          </p:cNvPicPr>
          <p:nvPr/>
        </p:nvPicPr>
        <p:blipFill>
          <a:blip r:embed="rId5">
            <a:extLst>
              <a:ext uri="{28A0092B-C50C-407E-A947-70E740481C1C}">
                <a14:useLocalDpi xmlns:a14="http://schemas.microsoft.com/office/drawing/2010/main" val="0"/>
              </a:ext>
            </a:extLst>
          </a:blip>
          <a:srcRect l="17049" r="22408" b="3"/>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0" name="Picture 9" descr="A group of people wearing helmets and goggles&#10;&#10;Description automatically generated">
            <a:extLst>
              <a:ext uri="{FF2B5EF4-FFF2-40B4-BE49-F238E27FC236}">
                <a16:creationId xmlns:a16="http://schemas.microsoft.com/office/drawing/2014/main" id="{8CC83E5F-F8CA-3715-082D-D6DC4D362078}"/>
              </a:ext>
            </a:extLst>
          </p:cNvPr>
          <p:cNvPicPr>
            <a:picLocks noChangeAspect="1"/>
          </p:cNvPicPr>
          <p:nvPr/>
        </p:nvPicPr>
        <p:blipFill>
          <a:blip r:embed="rId6">
            <a:extLst>
              <a:ext uri="{28A0092B-C50C-407E-A947-70E740481C1C}">
                <a14:useLocalDpi xmlns:a14="http://schemas.microsoft.com/office/drawing/2010/main" val="0"/>
              </a:ext>
            </a:extLst>
          </a:blip>
          <a:srcRect l="49262" t="2451" b="13746"/>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72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cs typeface="Arial" panose="020B0604020202020204" pitchFamily="34" charset="0"/>
              </a:rPr>
              <a:t>Omar Rodriguez, CPA</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7200"/>
            <a:ext cx="6373813" cy="1562959"/>
          </a:xfrm>
        </p:spPr>
        <p:txBody>
          <a:bodyPr vert="horz" wrap="square" lIns="0" tIns="0" rIns="0" bIns="0" rtlCol="0" anchor="t">
            <a:normAutofit/>
          </a:bodyPr>
          <a:lstStyle/>
          <a:p>
            <a:pPr marL="0" indent="0">
              <a:spcBef>
                <a:spcPts val="0"/>
              </a:spcBef>
            </a:pPr>
            <a:r>
              <a:rPr lang="en-US" dirty="0">
                <a:latin typeface="Arial" panose="020B0604020202020204" pitchFamily="34" charset="0"/>
                <a:cs typeface="Arial" panose="020B0604020202020204" pitchFamily="34" charset="0"/>
              </a:rPr>
              <a:t>Director, Sustainability Reporting and Assurance</a:t>
            </a:r>
          </a:p>
          <a:p>
            <a:pPr marL="0" indent="0">
              <a:spcBef>
                <a:spcPts val="0"/>
              </a:spcBef>
            </a:pPr>
            <a:r>
              <a:rPr lang="en-US" dirty="0">
                <a:latin typeface="Arial" panose="020B0604020202020204" pitchFamily="34" charset="0"/>
                <a:cs typeface="Arial" panose="020B0604020202020204" pitchFamily="34" charset="0"/>
              </a:rPr>
              <a:t>PwC</a:t>
            </a:r>
          </a:p>
        </p:txBody>
      </p:sp>
    </p:spTree>
    <p:extLst>
      <p:ext uri="{BB962C8B-B14F-4D97-AF65-F5344CB8AC3E}">
        <p14:creationId xmlns:p14="http://schemas.microsoft.com/office/powerpoint/2010/main" val="3381235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Tree>
    <p:extLst>
      <p:ext uri="{BB962C8B-B14F-4D97-AF65-F5344CB8AC3E}">
        <p14:creationId xmlns:p14="http://schemas.microsoft.com/office/powerpoint/2010/main" val="459544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cs typeface="Arial" panose="020B0604020202020204" pitchFamily="34" charset="0"/>
              </a:rPr>
              <a:t>Tracie Miller, PhD, CPA</a:t>
            </a:r>
          </a:p>
        </p:txBody>
      </p:sp>
      <p:pic>
        <p:nvPicPr>
          <p:cNvPr id="8" name="Picture Placeholder 7">
            <a:extLst>
              <a:ext uri="{FF2B5EF4-FFF2-40B4-BE49-F238E27FC236}">
                <a16:creationId xmlns:a16="http://schemas.microsoft.com/office/drawing/2014/main" id="{8868CC33-2402-6A0A-5100-A93D20882E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467" b="3467"/>
          <a:stretch/>
        </p:blipFill>
        <p:spPr>
          <a:xfrm>
            <a:off x="20" y="1"/>
            <a:ext cx="406438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3" name="Picture 12" descr="A person standing next to a sign&#10;&#10;Description automatically generated">
            <a:extLst>
              <a:ext uri="{FF2B5EF4-FFF2-40B4-BE49-F238E27FC236}">
                <a16:creationId xmlns:a16="http://schemas.microsoft.com/office/drawing/2014/main" id="{64D73AB7-DB8C-C5FD-0F17-C038CB749D14}"/>
              </a:ext>
            </a:extLst>
          </p:cNvPr>
          <p:cNvPicPr>
            <a:picLocks noChangeAspect="1"/>
          </p:cNvPicPr>
          <p:nvPr/>
        </p:nvPicPr>
        <p:blipFill>
          <a:blip r:embed="rId4">
            <a:extLst>
              <a:ext uri="{28A0092B-C50C-407E-A947-70E740481C1C}">
                <a14:useLocalDpi xmlns:a14="http://schemas.microsoft.com/office/drawing/2010/main" val="0"/>
              </a:ext>
            </a:extLst>
          </a:blip>
          <a:srcRect l="15" t="16804" r="-15" b="13395"/>
          <a:stretch/>
        </p:blipFill>
        <p:spPr>
          <a:xfrm>
            <a:off x="40638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1" name="Picture 10" descr="A group of people posing for a photo&#10;&#10;Description automatically generated">
            <a:extLst>
              <a:ext uri="{FF2B5EF4-FFF2-40B4-BE49-F238E27FC236}">
                <a16:creationId xmlns:a16="http://schemas.microsoft.com/office/drawing/2014/main" id="{F83C2977-6906-4A97-7FB9-EB08CFA9B504}"/>
              </a:ext>
            </a:extLst>
          </p:cNvPr>
          <p:cNvPicPr>
            <a:picLocks noChangeAspect="1"/>
          </p:cNvPicPr>
          <p:nvPr/>
        </p:nvPicPr>
        <p:blipFill>
          <a:blip r:embed="rId5">
            <a:extLst>
              <a:ext uri="{28A0092B-C50C-407E-A947-70E740481C1C}">
                <a14:useLocalDpi xmlns:a14="http://schemas.microsoft.com/office/drawing/2010/main" val="0"/>
              </a:ext>
            </a:extLst>
          </a:blip>
          <a:srcRect l="4545" r="16479" b="1"/>
          <a:stretch/>
        </p:blipFill>
        <p:spPr>
          <a:xfrm>
            <a:off x="81276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8500"/>
            <a:ext cx="6373813" cy="1562959"/>
          </a:xfrm>
        </p:spPr>
        <p:txBody>
          <a:bodyPr vert="horz" wrap="square" lIns="0" tIns="0" rIns="0" bIns="0" rtlCol="0" anchor="t">
            <a:normAutofit/>
          </a:bodyPr>
          <a:lstStyle/>
          <a:p>
            <a:pPr marL="0" indent="0">
              <a:spcBef>
                <a:spcPts val="0"/>
              </a:spcBef>
            </a:pPr>
            <a:r>
              <a:rPr lang="en-US" dirty="0">
                <a:latin typeface="Arial" panose="020B0604020202020204" pitchFamily="34" charset="0"/>
                <a:cs typeface="Arial" panose="020B0604020202020204" pitchFamily="34" charset="0"/>
              </a:rPr>
              <a:t>Program Chair </a:t>
            </a:r>
          </a:p>
          <a:p>
            <a:pPr marL="0" indent="0">
              <a:spcBef>
                <a:spcPts val="0"/>
              </a:spcBef>
            </a:pPr>
            <a:r>
              <a:rPr lang="en-US" dirty="0">
                <a:latin typeface="Arial" panose="020B0604020202020204" pitchFamily="34" charset="0"/>
                <a:cs typeface="Arial" panose="020B0604020202020204" pitchFamily="34" charset="0"/>
              </a:rPr>
              <a:t>Franklin University</a:t>
            </a:r>
          </a:p>
        </p:txBody>
      </p:sp>
    </p:spTree>
    <p:extLst>
      <p:ext uri="{BB962C8B-B14F-4D97-AF65-F5344CB8AC3E}">
        <p14:creationId xmlns:p14="http://schemas.microsoft.com/office/powerpoint/2010/main" val="3614711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erson smiling at the camera&#10;&#10;Description automatically generated">
            <a:extLst>
              <a:ext uri="{FF2B5EF4-FFF2-40B4-BE49-F238E27FC236}">
                <a16:creationId xmlns:a16="http://schemas.microsoft.com/office/drawing/2014/main" id="{BD34C56C-76EA-F520-5151-443375416756}"/>
              </a:ext>
            </a:extLst>
          </p:cNvPr>
          <p:cNvPicPr>
            <a:picLocks noChangeAspect="1"/>
          </p:cNvPicPr>
          <p:nvPr/>
        </p:nvPicPr>
        <p:blipFill>
          <a:blip r:embed="rId3">
            <a:extLst>
              <a:ext uri="{28A0092B-C50C-407E-A947-70E740481C1C}">
                <a14:useLocalDpi xmlns:a14="http://schemas.microsoft.com/office/drawing/2010/main" val="0"/>
              </a:ext>
            </a:extLst>
          </a:blip>
          <a:srcRect l="1262" r="18012" b="1"/>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7" name="Picture 26" descr="A person and person posing for a picture in front of a red pagoda&#10;&#10;Description automatically generated">
            <a:extLst>
              <a:ext uri="{FF2B5EF4-FFF2-40B4-BE49-F238E27FC236}">
                <a16:creationId xmlns:a16="http://schemas.microsoft.com/office/drawing/2014/main" id="{9D26C60A-3F25-E4B2-8727-F3AD3D096906}"/>
              </a:ext>
            </a:extLst>
          </p:cNvPr>
          <p:cNvPicPr>
            <a:picLocks noChangeAspect="1"/>
          </p:cNvPicPr>
          <p:nvPr/>
        </p:nvPicPr>
        <p:blipFill>
          <a:blip r:embed="rId4">
            <a:extLst>
              <a:ext uri="{28A0092B-C50C-407E-A947-70E740481C1C}">
                <a14:useLocalDpi xmlns:a14="http://schemas.microsoft.com/office/drawing/2010/main" val="0"/>
              </a:ext>
            </a:extLst>
          </a:blip>
          <a:srcRect l="9392" t="24427" r="9264"/>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9" name="Picture Placeholder 8" descr="A group of people posing for a photo&#10;&#10;Description automatically generated">
            <a:extLst>
              <a:ext uri="{FF2B5EF4-FFF2-40B4-BE49-F238E27FC236}">
                <a16:creationId xmlns:a16="http://schemas.microsoft.com/office/drawing/2014/main" id="{CCA7D49A-E539-A4F0-6E10-26798242CBED}"/>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29566" t="1" b="1"/>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30" name="Picture 29" descr="A person standing on a street&#10;&#10;Description automatically generated">
            <a:extLst>
              <a:ext uri="{FF2B5EF4-FFF2-40B4-BE49-F238E27FC236}">
                <a16:creationId xmlns:a16="http://schemas.microsoft.com/office/drawing/2014/main" id="{EE816485-48F0-8AE2-AA40-2F8DF15AE4F7}"/>
              </a:ext>
            </a:extLst>
          </p:cNvPr>
          <p:cNvPicPr>
            <a:picLocks noChangeAspect="1"/>
          </p:cNvPicPr>
          <p:nvPr/>
        </p:nvPicPr>
        <p:blipFill>
          <a:blip r:embed="rId6">
            <a:extLst>
              <a:ext uri="{28A0092B-C50C-407E-A947-70E740481C1C}">
                <a14:useLocalDpi xmlns:a14="http://schemas.microsoft.com/office/drawing/2010/main" val="0"/>
              </a:ext>
            </a:extLst>
          </a:blip>
          <a:srcRect l="7899" t="8864" r="20957" b="25040"/>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7200"/>
            <a:ext cx="4500562" cy="1562959"/>
          </a:xfrm>
        </p:spPr>
        <p:txBody>
          <a:bodyPr vert="horz" wrap="square" lIns="0" tIns="0" rIns="0" bIns="0" rtlCol="0" anchor="t" anchorCtr="0">
            <a:normAutofit fontScale="90000"/>
          </a:bodyPr>
          <a:lstStyle/>
          <a:p>
            <a:pPr>
              <a:lnSpc>
                <a:spcPct val="100000"/>
              </a:lnSpc>
            </a:pPr>
            <a:r>
              <a:rPr lang="en-US" sz="4400" kern="1200" dirty="0">
                <a:solidFill>
                  <a:schemeClr val="tx1"/>
                </a:solidFill>
                <a:latin typeface="Arial" panose="020B0604020202020204" pitchFamily="34" charset="0"/>
                <a:cs typeface="Arial" panose="020B0604020202020204" pitchFamily="34" charset="0"/>
              </a:rPr>
              <a:t>Sheila Enriquez, JD, CPA, CFF, CVA</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7200"/>
            <a:ext cx="6373813" cy="1562959"/>
          </a:xfrm>
        </p:spPr>
        <p:txBody>
          <a:bodyPr vert="horz" wrap="square" lIns="0" tIns="0" rIns="0" bIns="0" rtlCol="0" anchor="t">
            <a:normAutofit/>
          </a:bodyPr>
          <a:lstStyle/>
          <a:p>
            <a:pPr marL="0" indent="0">
              <a:spcBef>
                <a:spcPts val="0"/>
              </a:spcBef>
            </a:pPr>
            <a:r>
              <a:rPr lang="en-US" dirty="0"/>
              <a:t>Chief Growth Officer</a:t>
            </a:r>
          </a:p>
          <a:p>
            <a:pPr marL="0" indent="0">
              <a:spcBef>
                <a:spcPts val="0"/>
              </a:spcBef>
            </a:pPr>
            <a:r>
              <a:rPr lang="en-US" dirty="0"/>
              <a:t>Crowe</a:t>
            </a:r>
          </a:p>
        </p:txBody>
      </p:sp>
    </p:spTree>
    <p:extLst>
      <p:ext uri="{BB962C8B-B14F-4D97-AF65-F5344CB8AC3E}">
        <p14:creationId xmlns:p14="http://schemas.microsoft.com/office/powerpoint/2010/main" val="3807668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 CPA, you can go into any industry and change your path at any time.</a:t>
            </a:r>
          </a:p>
        </p:txBody>
      </p:sp>
    </p:spTree>
    <p:extLst>
      <p:ext uri="{BB962C8B-B14F-4D97-AF65-F5344CB8AC3E}">
        <p14:creationId xmlns:p14="http://schemas.microsoft.com/office/powerpoint/2010/main" val="4278846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cs typeface="Arial" panose="020B0604020202020204" pitchFamily="34" charset="0"/>
              </a:rPr>
              <a:t>Kenny Broom, CPA, </a:t>
            </a:r>
            <a:r>
              <a:rPr lang="en-US" dirty="0" err="1">
                <a:latin typeface="Arial" panose="020B0604020202020204" pitchFamily="34" charset="0"/>
                <a:cs typeface="Arial" panose="020B0604020202020204" pitchFamily="34" charset="0"/>
              </a:rPr>
              <a:t>CBP</a:t>
            </a:r>
            <a:endParaRPr lang="en-US" dirty="0">
              <a:latin typeface="Arial" panose="020B0604020202020204" pitchFamily="34" charset="0"/>
              <a:cs typeface="Arial" panose="020B0604020202020204" pitchFamily="34" charset="0"/>
            </a:endParaRPr>
          </a:p>
        </p:txBody>
      </p:sp>
      <p:pic>
        <p:nvPicPr>
          <p:cNvPr id="5" name="Picture 4" descr="A person in a suit&#10;&#10;Description automatically generated">
            <a:extLst>
              <a:ext uri="{FF2B5EF4-FFF2-40B4-BE49-F238E27FC236}">
                <a16:creationId xmlns:a16="http://schemas.microsoft.com/office/drawing/2014/main" id="{A842B884-14E5-70F1-429B-6B021876D916}"/>
              </a:ext>
            </a:extLst>
          </p:cNvPr>
          <p:cNvPicPr>
            <a:picLocks noChangeAspect="1"/>
          </p:cNvPicPr>
          <p:nvPr/>
        </p:nvPicPr>
        <p:blipFill>
          <a:blip r:embed="rId3">
            <a:extLst>
              <a:ext uri="{28A0092B-C50C-407E-A947-70E740481C1C}">
                <a14:useLocalDpi xmlns:a14="http://schemas.microsoft.com/office/drawing/2010/main" val="0"/>
              </a:ext>
            </a:extLst>
          </a:blip>
          <a:srcRect b="6934"/>
          <a:stretch/>
        </p:blipFill>
        <p:spPr>
          <a:xfrm>
            <a:off x="20" y="1"/>
            <a:ext cx="406438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0" name="Picture 9" descr="A person standing on a stage with a microphone&#10;&#10;Description automatically generated">
            <a:extLst>
              <a:ext uri="{FF2B5EF4-FFF2-40B4-BE49-F238E27FC236}">
                <a16:creationId xmlns:a16="http://schemas.microsoft.com/office/drawing/2014/main" id="{82D63CAD-5492-C89B-60C9-9DD6B006BBD9}"/>
              </a:ext>
            </a:extLst>
          </p:cNvPr>
          <p:cNvPicPr>
            <a:picLocks noChangeAspect="1"/>
          </p:cNvPicPr>
          <p:nvPr/>
        </p:nvPicPr>
        <p:blipFill>
          <a:blip r:embed="rId4">
            <a:extLst>
              <a:ext uri="{28A0092B-C50C-407E-A947-70E740481C1C}">
                <a14:useLocalDpi xmlns:a14="http://schemas.microsoft.com/office/drawing/2010/main" val="0"/>
              </a:ext>
            </a:extLst>
          </a:blip>
          <a:srcRect l="20590" t="-938" r="20590" b="18930"/>
          <a:stretch/>
        </p:blipFill>
        <p:spPr>
          <a:xfrm>
            <a:off x="40638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pic>
        <p:nvPicPr>
          <p:cNvPr id="14" name="Picture 13" descr="A group of people standing in front of a wall&#10;&#10;Description automatically generated">
            <a:extLst>
              <a:ext uri="{FF2B5EF4-FFF2-40B4-BE49-F238E27FC236}">
                <a16:creationId xmlns:a16="http://schemas.microsoft.com/office/drawing/2014/main" id="{AA5B647E-37BB-0ED4-D10F-7C4739C26AEE}"/>
              </a:ext>
            </a:extLst>
          </p:cNvPr>
          <p:cNvPicPr>
            <a:picLocks noChangeAspect="1"/>
          </p:cNvPicPr>
          <p:nvPr/>
        </p:nvPicPr>
        <p:blipFill>
          <a:blip r:embed="rId5">
            <a:extLst>
              <a:ext uri="{28A0092B-C50C-407E-A947-70E740481C1C}">
                <a14:useLocalDpi xmlns:a14="http://schemas.microsoft.com/office/drawing/2010/main" val="0"/>
              </a:ext>
            </a:extLst>
          </a:blip>
          <a:srcRect l="15616" t="4362" r="18919" b="4362"/>
          <a:stretch/>
        </p:blipFill>
        <p:spPr>
          <a:xfrm>
            <a:off x="8127600" y="1"/>
            <a:ext cx="4064400" cy="3782578"/>
          </a:xfrm>
          <a:custGeom>
            <a:avLst/>
            <a:gdLst/>
            <a:ahLst/>
            <a:cxnLst/>
            <a:rect l="l" t="t" r="r" b="b"/>
            <a:pathLst>
              <a:path w="4064400" h="3782578">
                <a:moveTo>
                  <a:pt x="0" y="0"/>
                </a:moveTo>
                <a:lnTo>
                  <a:pt x="4064400" y="0"/>
                </a:lnTo>
                <a:lnTo>
                  <a:pt x="4064400" y="3782578"/>
                </a:lnTo>
                <a:lnTo>
                  <a:pt x="0" y="3782578"/>
                </a:lnTo>
                <a:close/>
              </a:path>
            </a:pathLst>
          </a:custGeo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267325" y="4508500"/>
            <a:ext cx="6373813" cy="1562959"/>
          </a:xfrm>
        </p:spPr>
        <p:txBody>
          <a:bodyPr vert="horz" wrap="square" lIns="0" tIns="0" rIns="0" bIns="0" rtlCol="0" anchor="t">
            <a:normAutofit/>
          </a:bodyPr>
          <a:lstStyle/>
          <a:p>
            <a:pPr marL="0" indent="0">
              <a:spcBef>
                <a:spcPts val="0"/>
              </a:spcBef>
            </a:pPr>
            <a:r>
              <a:rPr lang="en-US" dirty="0">
                <a:latin typeface="Arial" panose="020B0604020202020204" pitchFamily="34" charset="0"/>
                <a:cs typeface="Arial" panose="020B0604020202020204" pitchFamily="34" charset="0"/>
              </a:rPr>
              <a:t>Director</a:t>
            </a:r>
          </a:p>
          <a:p>
            <a:pPr marL="0" indent="0">
              <a:spcBef>
                <a:spcPts val="0"/>
              </a:spcBef>
            </a:pPr>
            <a:r>
              <a:rPr lang="en-US" dirty="0">
                <a:latin typeface="Arial" panose="020B0604020202020204" pitchFamily="34" charset="0"/>
                <a:cs typeface="Arial" panose="020B0604020202020204" pitchFamily="34" charset="0"/>
              </a:rPr>
              <a:t>Securitize</a:t>
            </a:r>
          </a:p>
        </p:txBody>
      </p:sp>
    </p:spTree>
    <p:extLst>
      <p:ext uri="{BB962C8B-B14F-4D97-AF65-F5344CB8AC3E}">
        <p14:creationId xmlns:p14="http://schemas.microsoft.com/office/powerpoint/2010/main" val="269507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Tree>
    <p:extLst>
      <p:ext uri="{BB962C8B-B14F-4D97-AF65-F5344CB8AC3E}">
        <p14:creationId xmlns:p14="http://schemas.microsoft.com/office/powerpoint/2010/main" val="3901262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93033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05E4-0A03-BB77-529F-AE8AFAF55D3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F6E92E5-5093-A0EC-C941-F1A1FF38887D}"/>
              </a:ext>
            </a:extLst>
          </p:cNvPr>
          <p:cNvSpPr txBox="1"/>
          <p:nvPr/>
        </p:nvSpPr>
        <p:spPr>
          <a:xfrm>
            <a:off x="292600" y="2473794"/>
            <a:ext cx="5591039" cy="3156419"/>
          </a:xfrm>
          <a:prstGeom prst="rect">
            <a:avLst/>
          </a:prstGeom>
        </p:spPr>
        <p:txBody>
          <a:bodyPr vert="horz" wrap="square" lIns="0" tIns="16933" rIns="0" bIns="0" rtlCol="0">
            <a:spAutoFit/>
          </a:bodyPr>
          <a:lstStyle/>
          <a:p>
            <a:pPr marL="16933" marR="6773" lvl="0" indent="0" algn="l" defTabSz="914400" rtl="0" eaLnBrk="1" fontAlgn="auto" latinLnBrk="0" hangingPunct="1">
              <a:lnSpc>
                <a:spcPct val="100000"/>
              </a:lnSpc>
              <a:spcBef>
                <a:spcPts val="133"/>
              </a:spcBef>
              <a:spcAft>
                <a:spcPts val="0"/>
              </a:spcAft>
              <a:buClrTx/>
              <a:buSzTx/>
              <a:buFontTx/>
              <a:buNone/>
              <a:tabLst/>
              <a:defRPr/>
            </a:pPr>
            <a:r>
              <a:rPr kumimoji="0" lang="en-US" sz="6800" b="1" i="0" u="none" strike="noStrike" kern="1200" cap="none" spc="-7" normalizeH="0" baseline="0" noProof="0" dirty="0">
                <a:ln>
                  <a:noFill/>
                </a:ln>
                <a:solidFill>
                  <a:srgbClr val="FFFFFF"/>
                </a:solidFill>
                <a:effectLst/>
                <a:uLnTx/>
                <a:uFillTx/>
                <a:latin typeface="Arial"/>
                <a:ea typeface="+mn-ea"/>
                <a:cs typeface="Arial"/>
              </a:rPr>
              <a:t>What kind of accountant are you?</a:t>
            </a:r>
            <a:endParaRPr kumimoji="0" sz="6800" b="0" i="0" u="none" strike="noStrike" kern="1200" cap="none" spc="0" normalizeH="0" baseline="0" noProof="0" dirty="0">
              <a:ln>
                <a:noFill/>
              </a:ln>
              <a:solidFill>
                <a:prstClr val="white"/>
              </a:solidFill>
              <a:effectLst/>
              <a:uLnTx/>
              <a:uFillTx/>
              <a:latin typeface="Arial"/>
              <a:ea typeface="+mn-ea"/>
              <a:cs typeface="Arial"/>
            </a:endParaRPr>
          </a:p>
        </p:txBody>
      </p:sp>
      <p:pic>
        <p:nvPicPr>
          <p:cNvPr id="4" name="Picture 3" descr="A qr code with black squares&#10;&#10;AI-generated content may be incorrect.">
            <a:extLst>
              <a:ext uri="{FF2B5EF4-FFF2-40B4-BE49-F238E27FC236}">
                <a16:creationId xmlns:a16="http://schemas.microsoft.com/office/drawing/2014/main" id="{72FF61FE-9433-462E-9C62-42C4E449F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514" y="3834935"/>
            <a:ext cx="2146142" cy="2146142"/>
          </a:xfrm>
          <a:prstGeom prst="rect">
            <a:avLst/>
          </a:prstGeom>
        </p:spPr>
      </p:pic>
    </p:spTree>
    <p:extLst>
      <p:ext uri="{BB962C8B-B14F-4D97-AF65-F5344CB8AC3E}">
        <p14:creationId xmlns:p14="http://schemas.microsoft.com/office/powerpoint/2010/main" val="243211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Take on highly valued, consulting roles</a:t>
            </a:r>
          </a:p>
        </p:txBody>
      </p:sp>
    </p:spTree>
    <p:extLst>
      <p:ext uri="{BB962C8B-B14F-4D97-AF65-F5344CB8AC3E}">
        <p14:creationId xmlns:p14="http://schemas.microsoft.com/office/powerpoint/2010/main" val="1119210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CPA</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Ethics*</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Experience</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Education</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spTree>
    <p:extLst>
      <p:ext uri="{BB962C8B-B14F-4D97-AF65-F5344CB8AC3E}">
        <p14:creationId xmlns:p14="http://schemas.microsoft.com/office/powerpoint/2010/main" val="134893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the CPA license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Like puzzles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a:p>
            <a:r>
              <a:rPr lang="en-US" sz="1600" dirty="0">
                <a:solidFill>
                  <a:srgbClr val="FFFFFF"/>
                </a:solidFill>
                <a:latin typeface="Arial" panose="020B0604020202020204" pitchFamily="34" charset="0"/>
                <a:cs typeface="Arial" panose="020B0604020202020204" pitchFamily="34" charset="0"/>
              </a:rPr>
              <a:t>Want to learn the language of business</a:t>
            </a:r>
          </a:p>
        </p:txBody>
      </p:sp>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Arial" panose="020B0604020202020204" pitchFamily="34" charset="0"/>
                <a:ea typeface="+mn-ea"/>
                <a:cs typeface="Arial" panose="020B0604020202020204" pitchFamily="34" charset="0"/>
              </a:rPr>
              <a:t>RAISE YOUR HAND IF  YOU…</a:t>
            </a:r>
          </a:p>
        </p:txBody>
      </p:sp>
    </p:spTree>
    <p:extLst>
      <p:ext uri="{BB962C8B-B14F-4D97-AF65-F5344CB8AC3E}">
        <p14:creationId xmlns:p14="http://schemas.microsoft.com/office/powerpoint/2010/main" val="2460717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92688" y="299028"/>
            <a:ext cx="3565524" cy="1348560"/>
          </a:xfrm>
        </p:spPr>
        <p:txBody>
          <a:bodyPr vert="horz" wrap="square" lIns="0" tIns="0" rIns="0" bIns="0" rtlCol="0" anchor="b"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Join! </a:t>
            </a:r>
            <a:br>
              <a:rPr lang="en-US" dirty="0">
                <a:latin typeface="Arial" panose="020B0604020202020204" pitchFamily="34" charset="0"/>
                <a:ea typeface="Roboto" panose="02000000000000000000" pitchFamily="2" charset="0"/>
                <a:cs typeface="Arial" panose="020B0604020202020204" pitchFamily="34" charset="0"/>
              </a:rPr>
            </a:br>
            <a:r>
              <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rPr>
              <a:t>TXCPA offer</a:t>
            </a:r>
            <a:r>
              <a:rPr lang="en-US" sz="2200" dirty="0">
                <a:latin typeface="Arial" panose="020B0604020202020204" pitchFamily="34" charset="0"/>
                <a:ea typeface="Roboto" panose="02000000000000000000" pitchFamily="2" charset="0"/>
                <a:cs typeface="Arial" panose="020B0604020202020204" pitchFamily="34" charset="0"/>
              </a:rPr>
              <a:t>s</a:t>
            </a:r>
            <a:r>
              <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rPr>
              <a:t> FREE student membership!</a:t>
            </a:r>
          </a:p>
        </p:txBody>
      </p:sp>
      <p:pic>
        <p:nvPicPr>
          <p:cNvPr id="4" name="Picture 3" descr="A qr code on a white background&#10;&#10;Description automatically generated">
            <a:extLst>
              <a:ext uri="{FF2B5EF4-FFF2-40B4-BE49-F238E27FC236}">
                <a16:creationId xmlns:a16="http://schemas.microsoft.com/office/drawing/2014/main" id="{B5DC3F7D-06C4-61D1-4C9E-E17E3C8477AA}"/>
              </a:ext>
            </a:extLst>
          </p:cNvPr>
          <p:cNvPicPr>
            <a:picLocks noChangeAspect="1"/>
          </p:cNvPicPr>
          <p:nvPr/>
        </p:nvPicPr>
        <p:blipFill>
          <a:blip r:embed="rId3">
            <a:extLst>
              <a:ext uri="{28A0092B-C50C-407E-A947-70E740481C1C}">
                <a14:useLocalDpi xmlns:a14="http://schemas.microsoft.com/office/drawing/2010/main" val="0"/>
              </a:ext>
            </a:extLst>
          </a:blip>
          <a:srcRect l="7480" t="8287" r="8367" b="8051"/>
          <a:stretch/>
        </p:blipFill>
        <p:spPr>
          <a:xfrm>
            <a:off x="492688" y="2104876"/>
            <a:ext cx="2141952" cy="2129426"/>
          </a:xfrm>
          <a:prstGeom prst="rect">
            <a:avLst/>
          </a:prstGeom>
        </p:spPr>
      </p:pic>
      <p:pic>
        <p:nvPicPr>
          <p:cNvPr id="9" name="Picture 8" descr="Group of smiling young people standing on lawn outside brick building, wearing backpacks and tote bag, holding cellphones">
            <a:extLst>
              <a:ext uri="{FF2B5EF4-FFF2-40B4-BE49-F238E27FC236}">
                <a16:creationId xmlns:a16="http://schemas.microsoft.com/office/drawing/2014/main" id="{9EDB12FB-2A40-F7BD-08CB-B7BF583D52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229" y="973308"/>
            <a:ext cx="8216771" cy="4622104"/>
          </a:xfrm>
          <a:prstGeom prst="rect">
            <a:avLst/>
          </a:prstGeom>
        </p:spPr>
      </p:pic>
      <p:sp>
        <p:nvSpPr>
          <p:cNvPr id="3" name="Title 1">
            <a:extLst>
              <a:ext uri="{FF2B5EF4-FFF2-40B4-BE49-F238E27FC236}">
                <a16:creationId xmlns:a16="http://schemas.microsoft.com/office/drawing/2014/main" id="{A5A5FDD6-42CF-58D5-CC3C-D350E8C61D52}"/>
              </a:ext>
            </a:extLst>
          </p:cNvPr>
          <p:cNvSpPr txBox="1">
            <a:spLocks/>
          </p:cNvSpPr>
          <p:nvPr/>
        </p:nvSpPr>
        <p:spPr>
          <a:xfrm>
            <a:off x="363888" y="4648279"/>
            <a:ext cx="3188516" cy="2019558"/>
          </a:xfrm>
          <a:prstGeom prst="rect">
            <a:avLst/>
          </a:prstGeom>
        </p:spPr>
        <p:txBody>
          <a:bodyPr vert="horz" wrap="square" lIns="0" tIns="0" rIns="0" bIns="0" rtlCol="0" anchor="b" anchorCtr="0">
            <a:normAutofit fontScale="67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nSpc>
                <a:spcPct val="100000"/>
              </a:lnSpc>
            </a:pPr>
            <a:r>
              <a:rPr lang="en-US" sz="2200" dirty="0">
                <a:latin typeface="Arial" panose="020B0604020202020204" pitchFamily="34" charset="0"/>
                <a:ea typeface="Roboto" panose="02000000000000000000" pitchFamily="2" charset="0"/>
                <a:cs typeface="Arial" panose="020B0604020202020204" pitchFamily="34" charset="0"/>
              </a:rPr>
              <a:t>Connections with 28,000 members across Texas</a:t>
            </a:r>
          </a:p>
          <a:p>
            <a:pPr>
              <a:lnSpc>
                <a:spcPct val="100000"/>
              </a:lnSpc>
            </a:pPr>
            <a:endParaRPr lang="en-US" sz="2200" dirty="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dirty="0">
                <a:latin typeface="Arial" panose="020B0604020202020204" pitchFamily="34" charset="0"/>
                <a:ea typeface="Roboto" panose="02000000000000000000" pitchFamily="2" charset="0"/>
                <a:cs typeface="Arial" panose="020B0604020202020204" pitchFamily="34" charset="0"/>
              </a:rPr>
              <a:t>Scholarship opportunities</a:t>
            </a:r>
          </a:p>
          <a:p>
            <a:pPr>
              <a:lnSpc>
                <a:spcPct val="100000"/>
              </a:lnSpc>
            </a:pPr>
            <a:endParaRPr lang="en-US" sz="2200" dirty="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dirty="0">
                <a:latin typeface="Arial" panose="020B0604020202020204" pitchFamily="34" charset="0"/>
                <a:ea typeface="Roboto" panose="02000000000000000000" pitchFamily="2" charset="0"/>
                <a:cs typeface="Arial" panose="020B0604020202020204" pitchFamily="34" charset="0"/>
              </a:rPr>
              <a:t>The latest updates on the profession</a:t>
            </a:r>
          </a:p>
          <a:p>
            <a:pPr>
              <a:lnSpc>
                <a:spcPct val="100000"/>
              </a:lnSpc>
            </a:pPr>
            <a:endParaRPr lang="en-US" sz="2200" dirty="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dirty="0">
                <a:latin typeface="Arial" panose="020B0604020202020204" pitchFamily="34" charset="0"/>
                <a:ea typeface="Roboto" panose="02000000000000000000" pitchFamily="2" charset="0"/>
                <a:cs typeface="Arial" panose="020B0604020202020204" pitchFamily="34" charset="0"/>
              </a:rPr>
              <a:t>Mock CPA Exam events</a:t>
            </a:r>
          </a:p>
          <a:p>
            <a:pPr>
              <a:lnSpc>
                <a:spcPct val="100000"/>
              </a:lnSpc>
            </a:pPr>
            <a:endParaRPr lang="en-US" sz="2200" dirty="0">
              <a:latin typeface="Arial" panose="020B0604020202020204" pitchFamily="34" charset="0"/>
              <a:ea typeface="Roboto" panose="02000000000000000000" pitchFamily="2" charset="0"/>
              <a:cs typeface="Arial" panose="020B0604020202020204" pitchFamily="34" charset="0"/>
            </a:endParaRPr>
          </a:p>
          <a:p>
            <a:pPr>
              <a:lnSpc>
                <a:spcPct val="100000"/>
              </a:lnSpc>
            </a:pPr>
            <a:r>
              <a:rPr lang="en-US" sz="2200" dirty="0">
                <a:latin typeface="Arial" panose="020B0604020202020204" pitchFamily="34" charset="0"/>
                <a:ea typeface="Roboto" panose="02000000000000000000" pitchFamily="2" charset="0"/>
                <a:cs typeface="Arial" panose="020B0604020202020204" pitchFamily="34" charset="0"/>
              </a:rPr>
              <a:t>And more!</a:t>
            </a:r>
          </a:p>
          <a:p>
            <a:pPr>
              <a:lnSpc>
                <a:spcPct val="100000"/>
              </a:lnSpc>
            </a:pPr>
            <a:endParaRPr lang="en-US" sz="2200"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6702608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erson's face&#10;&#10;AI-generated content may be incorrect.">
            <a:extLst>
              <a:ext uri="{FF2B5EF4-FFF2-40B4-BE49-F238E27FC236}">
                <a16:creationId xmlns:a16="http://schemas.microsoft.com/office/drawing/2014/main" id="{6BADEA45-9E27-B1E3-0382-359A72733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647"/>
            <a:ext cx="12192000" cy="4064000"/>
          </a:xfrm>
          <a:prstGeom prst="rect">
            <a:avLst/>
          </a:prstGeom>
        </p:spPr>
      </p:pic>
      <p:pic>
        <p:nvPicPr>
          <p:cNvPr id="6" name="Picture 5" descr="A blue and white sign with white text&#10;&#10;AI-generated content may be incorrect.">
            <a:extLst>
              <a:ext uri="{FF2B5EF4-FFF2-40B4-BE49-F238E27FC236}">
                <a16:creationId xmlns:a16="http://schemas.microsoft.com/office/drawing/2014/main" id="{3BBE1D35-1B83-D811-80F5-1E9F43624104}"/>
              </a:ext>
            </a:extLst>
          </p:cNvPr>
          <p:cNvPicPr>
            <a:picLocks noChangeAspect="1"/>
          </p:cNvPicPr>
          <p:nvPr/>
        </p:nvPicPr>
        <p:blipFill>
          <a:blip r:embed="rId4">
            <a:extLst>
              <a:ext uri="{28A0092B-C50C-407E-A947-70E740481C1C}">
                <a14:useLocalDpi xmlns:a14="http://schemas.microsoft.com/office/drawing/2010/main" val="0"/>
              </a:ext>
            </a:extLst>
          </a:blip>
          <a:srcRect b="10586"/>
          <a:stretch>
            <a:fillRect/>
          </a:stretch>
        </p:blipFill>
        <p:spPr>
          <a:xfrm>
            <a:off x="0" y="3346758"/>
            <a:ext cx="12192000" cy="3633791"/>
          </a:xfrm>
          <a:prstGeom prst="rect">
            <a:avLst/>
          </a:prstGeom>
        </p:spPr>
      </p:pic>
    </p:spTree>
    <p:extLst>
      <p:ext uri="{BB962C8B-B14F-4D97-AF65-F5344CB8AC3E}">
        <p14:creationId xmlns:p14="http://schemas.microsoft.com/office/powerpoint/2010/main" val="4270069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spTree>
    <p:extLst>
      <p:ext uri="{BB962C8B-B14F-4D97-AF65-F5344CB8AC3E}">
        <p14:creationId xmlns:p14="http://schemas.microsoft.com/office/powerpoint/2010/main" val="2783920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6556248" y="3429000"/>
            <a:ext cx="5084064" cy="2880360"/>
          </a:xfr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6f9029af-79dc-4055-bcba-4469678e618e" xsi:nil="true"/>
    <DueDate xmlns="6f9029af-79dc-4055-bcba-4469678e618e" xsi:nil="true"/>
    <_ip_UnifiedCompliancePolicyUIAction xmlns="http://schemas.microsoft.com/sharepoint/v3" xsi:nil="true"/>
    <FileOwner xmlns="6f9029af-79dc-4055-bcba-4469678e618e">
      <UserInfo>
        <DisplayName/>
        <AccountId xsi:nil="true"/>
        <AccountType/>
      </UserInfo>
    </FileOwner>
    <_ip_UnifiedCompliancePolicyProperties xmlns="http://schemas.microsoft.com/sharepoint/v3" xsi:nil="true"/>
    <Notes xmlns="6f9029af-79dc-4055-bcba-4469678e618e" xsi:nil="true"/>
    <Publish xmlns="6f9029af-79dc-4055-bcba-4469678e618e">true</Publish>
    <Location xmlns="6f9029af-79dc-4055-bcba-4469678e618e">
      <Url xsi:nil="true"/>
      <Description xsi:nil="true"/>
    </Location>
    <lcf76f155ced4ddcb4097134ff3c332f xmlns="6f9029af-79dc-4055-bcba-4469678e618e">
      <Terms xmlns="http://schemas.microsoft.com/office/infopath/2007/PartnerControls"/>
    </lcf76f155ced4ddcb4097134ff3c332f>
    <TaxCatchAll xmlns="efe7f7fc-ba36-4043-864b-d9cb430c50c6" xsi:nil="true"/>
    <Status xmlns="6f9029af-79dc-4055-bcba-4469678e618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8" ma:contentTypeDescription="Create a new document." ma:contentTypeScope="" ma:versionID="2a472e598a332b9a6fe2ef814bf1cd90">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4e5ed3ccebd385b5bd995721edca58ea"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738642-E96B-481F-ACE6-090122FD420A}">
  <ds:schemaRefs>
    <ds:schemaRef ds:uri="http://purl.org/dc/elements/1.1/"/>
    <ds:schemaRef ds:uri="http://schemas.microsoft.com/office/infopath/2007/PartnerControls"/>
    <ds:schemaRef ds:uri="6f9029af-79dc-4055-bcba-4469678e618e"/>
    <ds:schemaRef ds:uri="efe7f7fc-ba36-4043-864b-d9cb430c50c6"/>
    <ds:schemaRef ds:uri="http://schemas.openxmlformats.org/package/2006/metadata/core-properties"/>
    <ds:schemaRef ds:uri="http://schemas.microsoft.com/office/2006/documentManagement/types"/>
    <ds:schemaRef ds:uri="http://purl.org/dc/terms/"/>
    <ds:schemaRef ds:uri="http://purl.org/dc/dcmitype/"/>
    <ds:schemaRef ds:uri="http://schemas.microsoft.com/office/2006/metadata/properti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9675C1C6-2080-4345-8814-D0816FC64447}">
  <ds:schemaRefs>
    <ds:schemaRef ds:uri="http://schemas.microsoft.com/sharepoint/v3/contenttype/forms"/>
  </ds:schemaRefs>
</ds:datastoreItem>
</file>

<file path=customXml/itemProps3.xml><?xml version="1.0" encoding="utf-8"?>
<ds:datastoreItem xmlns:ds="http://schemas.openxmlformats.org/officeDocument/2006/customXml" ds:itemID="{FCEE4D79-B008-49A9-A1F5-545598F7ED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9029af-79dc-4055-bcba-4469678e618e"/>
    <ds:schemaRef ds:uri="efe7f7fc-ba36-4043-864b-d9cb430c50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69</TotalTime>
  <Words>2934</Words>
  <Application>Microsoft Office PowerPoint</Application>
  <PresentationFormat>Widescreen</PresentationFormat>
  <Paragraphs>343</Paragraphs>
  <Slides>28</Slides>
  <Notes>28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Aptos</vt:lpstr>
      <vt:lpstr>Arial</vt:lpstr>
      <vt:lpstr>Calibri</vt:lpstr>
      <vt:lpstr>Gill Sans MT</vt:lpstr>
      <vt:lpstr>Walbaum Display</vt:lpstr>
      <vt:lpstr>1_Office Theme</vt:lpstr>
      <vt:lpstr>3DFloatVTI</vt:lpstr>
      <vt:lpstr>PowerPoint Presentation</vt:lpstr>
      <vt:lpstr>Let’s Talk Business</vt:lpstr>
      <vt:lpstr>At the heart of every business is…</vt:lpstr>
      <vt:lpstr>Name</vt:lpstr>
      <vt:lpstr>Accountants work in all types of organizations</vt:lpstr>
      <vt:lpstr>Accountants work with data and people. They drive business decisions and strategy.</vt:lpstr>
      <vt:lpstr>PowerPoint Presentation</vt:lpstr>
      <vt:lpstr>PowerPoint Presentation</vt:lpstr>
      <vt:lpstr>Accounting is money.</vt:lpstr>
      <vt:lpstr>Charlotte Jungen, CPA, CFP ®</vt:lpstr>
      <vt:lpstr>Make an  impact.</vt:lpstr>
      <vt:lpstr>Omar Rodriguez, CPA</vt:lpstr>
      <vt:lpstr>Share your knowledge.</vt:lpstr>
      <vt:lpstr>Tracie Miller, PhD, CPA</vt:lpstr>
      <vt:lpstr>Travel the world.</vt:lpstr>
      <vt:lpstr>Sheila Enriquez, JD, CPA, CFF, CVA</vt:lpstr>
      <vt:lpstr>Grow professionally.</vt:lpstr>
      <vt:lpstr>Kenny Broom, CPA, CBP</vt:lpstr>
      <vt:lpstr>Feel secure.</vt:lpstr>
      <vt:lpstr>Accountants have many </vt:lpstr>
      <vt:lpstr>PowerPoint Presentation</vt:lpstr>
      <vt:lpstr>Accountant or CPA – what's the difference?</vt:lpstr>
      <vt:lpstr>What do you need to become a CPA?</vt:lpstr>
      <vt:lpstr>Could the CPA license be right for you?</vt:lpstr>
      <vt:lpstr>Join!  TXCPA offers FREE student membership!</vt:lpstr>
      <vt:lpstr>PowerPoint Presentation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Owen</dc:creator>
  <cp:lastModifiedBy>Triniti Patterson</cp:lastModifiedBy>
  <cp:revision>5</cp:revision>
  <dcterms:created xsi:type="dcterms:W3CDTF">2024-08-19T21:15:19Z</dcterms:created>
  <dcterms:modified xsi:type="dcterms:W3CDTF">2025-10-16T18:41:55Z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0x010100ACCD531AFEB56F4B98BB693256DF8805</vt:lpwstr>
  </property>
</Properties>
</file>